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5"/>
    <p:sldMasterId id="2147483732" r:id="rId6"/>
    <p:sldMasterId id="214748373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5143500" cx="9144000"/>
  <p:notesSz cx="6858000" cy="9144000"/>
  <p:embeddedFontLst>
    <p:embeddedFont>
      <p:font typeface="Anton"/>
      <p:regular r:id="rId82"/>
    </p:embeddedFont>
    <p:embeddedFont>
      <p:font typeface="Helvetica Neue"/>
      <p:regular r:id="rId83"/>
      <p:bold r:id="rId84"/>
      <p:italic r:id="rId85"/>
      <p:boldItalic r:id="rId86"/>
    </p:embeddedFont>
    <p:embeddedFont>
      <p:font typeface="Helvetica Neue Light"/>
      <p:regular r:id="rId87"/>
      <p:bold r:id="rId88"/>
      <p:italic r:id="rId89"/>
      <p:boldItalic r:id="rId90"/>
    </p:embeddedFont>
    <p:embeddedFont>
      <p:font typeface="DM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B797CC-A3DA-4EDD-B4DD-C0BAA9DA031E}">
  <a:tblStyle styleId="{61B797CC-A3DA-4EDD-B4DD-C0BAA9DA03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4.xml"/><Relationship Id="rId86" Type="http://schemas.openxmlformats.org/officeDocument/2006/relationships/font" Target="fonts/HelveticaNeue-boldItalic.fntdata"/><Relationship Id="rId41" Type="http://schemas.openxmlformats.org/officeDocument/2006/relationships/slide" Target="slides/slide33.xml"/><Relationship Id="rId85" Type="http://schemas.openxmlformats.org/officeDocument/2006/relationships/font" Target="fonts/HelveticaNeue-italic.fntdata"/><Relationship Id="rId44" Type="http://schemas.openxmlformats.org/officeDocument/2006/relationships/slide" Target="slides/slide36.xml"/><Relationship Id="rId88" Type="http://schemas.openxmlformats.org/officeDocument/2006/relationships/font" Target="fonts/HelveticaNeueLight-bold.fntdata"/><Relationship Id="rId43" Type="http://schemas.openxmlformats.org/officeDocument/2006/relationships/slide" Target="slides/slide35.xml"/><Relationship Id="rId87" Type="http://schemas.openxmlformats.org/officeDocument/2006/relationships/font" Target="fonts/HelveticaNeueLight-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Light-italic.fntdata"/><Relationship Id="rId80" Type="http://schemas.openxmlformats.org/officeDocument/2006/relationships/slide" Target="slides/slide72.xml"/><Relationship Id="rId82" Type="http://schemas.openxmlformats.org/officeDocument/2006/relationships/font" Target="fonts/Anton-regular.fntdata"/><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94" Type="http://schemas.openxmlformats.org/officeDocument/2006/relationships/font" Target="fonts/DMSans-boldItalic.fntdata"/><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DMSans-regular.fntdata"/><Relationship Id="rId90" Type="http://schemas.openxmlformats.org/officeDocument/2006/relationships/font" Target="fonts/HelveticaNeueLight-boldItalic.fntdata"/><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6c40aca8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6c40aca8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521a8907b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521a8907b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521a8907b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5521a8907b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521a8907b_1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5521a8907b_1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ac83ac373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ac83ac37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5521a8907b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5521a8907b_1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521a8907b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5521a8907b_1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5521a8907b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5521a8907b_1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ac83ac373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ac83ac373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5521a8907b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5521a8907b_1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521a8907b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15521a8907b_1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6c40aca8a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6c40aca8a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cantidad de clases y si tiene clase 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521a8907b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5521a8907b_1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ac83ac373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ac83ac373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521a8907b_1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5521a8907b_1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521a8907b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5521a8907b_1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521a8907b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5521a8907b_1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ac83ac373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3ac83ac373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5521a8907b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5521a8907b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ac83ac373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ac83ac373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5521a8907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5521a8907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ac83ac37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3ac83ac37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6c40aca8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6c40aca8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de clases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5521a8907b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5521a8907b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5521a8907b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5521a8907b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5521a8907b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5521a8907b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5521a8907b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5521a8907b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3ac83ac373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3ac83ac373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ac83ac37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ac83ac37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ac83ac373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ac83ac373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ac83ac373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ac83ac373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3ac83ac373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3ac83ac373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ac83ac373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3ac83ac37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7dff643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7dff643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ac83ac37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3ac83ac37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ac83ac373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3ac83ac373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ac83ac373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3ac83ac373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ac83ac37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3ac83ac37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ac83ac373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3ac83ac373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3ac83ac373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3ac83ac373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3ac83ac37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3ac83ac37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3ac83ac373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3ac83ac373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3ac83ac37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3ac83ac37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3ac83ac373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3ac83ac373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7dff643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7dff6433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3ac83ac373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3ac83ac373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3ac83ac37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3ac83ac37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3ac83ac37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3ac83ac37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3ac83ac373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3ac83ac373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3ac83ac373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3ac83ac373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3ac83ac37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3ac83ac37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3ac83ac37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3ac83ac37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3ac83ac373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3ac83ac373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3ac83ac373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3ac83ac373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ac83ac373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3ac83ac373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57dff6433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57dff6433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cantidad de clases, nombre de clases, ubicación de los desafíos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3ac83ac373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3ac83ac373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3ac83ac373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13ac83ac373_0_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3ac83ac37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3ac83ac37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3ac83ac37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3ac83ac37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3ac83ac373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3ac83ac373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3ac83ac373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13ac83ac373_0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3ac83ac37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3ac83ac37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3ac83ac373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3ac83ac373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ac83ac373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3ac83ac373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ac83ac373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13ac83ac373_0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57dff6433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57dff6433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cantidad de clases, nombre de clases, ubicación de los desafíos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3ac83ac373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13ac83ac373_0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responder a lu</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3ac83ac373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g13ac83ac373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3ac83ac373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g13ac83ac373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14b6c90cd5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14b6c90cd5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DM Sans"/>
                <a:ea typeface="DM Sans"/>
                <a:cs typeface="DM Sans"/>
                <a:sym typeface="DM Sans"/>
              </a:rPr>
              <a:t>No se edita</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7dff6433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7dff6433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cantidad de clases, nombre de clases, ubicación de los desafíos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4b6c90cd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4b6c90cd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 Id="rId3"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 Id="rId3"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5"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9"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2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2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2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2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 name="Google Shape;86;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2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2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2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0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5"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4"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8" name="Google Shape;118;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 name="Shape 120"/>
        <p:cNvGrpSpPr/>
        <p:nvPr/>
      </p:nvGrpSpPr>
      <p:grpSpPr>
        <a:xfrm>
          <a:off x="0" y="0"/>
          <a:ext cx="0" cy="0"/>
          <a:chOff x="0" y="0"/>
          <a:chExt cx="0" cy="0"/>
        </a:xfrm>
      </p:grpSpPr>
      <p:sp>
        <p:nvSpPr>
          <p:cNvPr id="121" name="Google Shape;12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8" name="Shape 128"/>
        <p:cNvGrpSpPr/>
        <p:nvPr/>
      </p:nvGrpSpPr>
      <p:grpSpPr>
        <a:xfrm>
          <a:off x="0" y="0"/>
          <a:ext cx="0" cy="0"/>
          <a:chOff x="0" y="0"/>
          <a:chExt cx="0" cy="0"/>
        </a:xfrm>
      </p:grpSpPr>
      <p:sp>
        <p:nvSpPr>
          <p:cNvPr id="129" name="Google Shape;129;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0" name="Google Shape;130;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32" name="Shape 132"/>
        <p:cNvGrpSpPr/>
        <p:nvPr/>
      </p:nvGrpSpPr>
      <p:grpSpPr>
        <a:xfrm>
          <a:off x="0" y="0"/>
          <a:ext cx="0" cy="0"/>
          <a:chOff x="0" y="0"/>
          <a:chExt cx="0" cy="0"/>
        </a:xfrm>
      </p:grpSpPr>
      <p:sp>
        <p:nvSpPr>
          <p:cNvPr id="133" name="Google Shape;133;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6" name="Shape 136"/>
        <p:cNvGrpSpPr/>
        <p:nvPr/>
      </p:nvGrpSpPr>
      <p:grpSpPr>
        <a:xfrm>
          <a:off x="0" y="0"/>
          <a:ext cx="0" cy="0"/>
          <a:chOff x="0" y="0"/>
          <a:chExt cx="0" cy="0"/>
        </a:xfrm>
      </p:grpSpPr>
      <p:sp>
        <p:nvSpPr>
          <p:cNvPr id="137" name="Google Shape;137;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8" name="Google Shape;138;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40" name="Shape 140"/>
        <p:cNvGrpSpPr/>
        <p:nvPr/>
      </p:nvGrpSpPr>
      <p:grpSpPr>
        <a:xfrm>
          <a:off x="0" y="0"/>
          <a:ext cx="0" cy="0"/>
          <a:chOff x="0" y="0"/>
          <a:chExt cx="0" cy="0"/>
        </a:xfrm>
      </p:grpSpPr>
      <p:sp>
        <p:nvSpPr>
          <p:cNvPr id="141" name="Google Shape;14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2" name="Google Shape;142;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4" name="Shape 144"/>
        <p:cNvGrpSpPr/>
        <p:nvPr/>
      </p:nvGrpSpPr>
      <p:grpSpPr>
        <a:xfrm>
          <a:off x="0" y="0"/>
          <a:ext cx="0" cy="0"/>
          <a:chOff x="0" y="0"/>
          <a:chExt cx="0" cy="0"/>
        </a:xfrm>
      </p:grpSpPr>
      <p:sp>
        <p:nvSpPr>
          <p:cNvPr id="145" name="Google Shape;1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 name="Google Shape;1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8" name="Shape 148"/>
        <p:cNvGrpSpPr/>
        <p:nvPr/>
      </p:nvGrpSpPr>
      <p:grpSpPr>
        <a:xfrm>
          <a:off x="0" y="0"/>
          <a:ext cx="0" cy="0"/>
          <a:chOff x="0" y="0"/>
          <a:chExt cx="0" cy="0"/>
        </a:xfrm>
      </p:grpSpPr>
      <p:sp>
        <p:nvSpPr>
          <p:cNvPr id="149" name="Google Shape;14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1" name="Google Shape;1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52" name="Shape 152"/>
        <p:cNvGrpSpPr/>
        <p:nvPr/>
      </p:nvGrpSpPr>
      <p:grpSpPr>
        <a:xfrm>
          <a:off x="0" y="0"/>
          <a:ext cx="0" cy="0"/>
          <a:chOff x="0" y="0"/>
          <a:chExt cx="0" cy="0"/>
        </a:xfrm>
      </p:grpSpPr>
      <p:sp>
        <p:nvSpPr>
          <p:cNvPr id="153" name="Google Shape;15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5" name="Google Shape;1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6" name="Shape 156"/>
        <p:cNvGrpSpPr/>
        <p:nvPr/>
      </p:nvGrpSpPr>
      <p:grpSpPr>
        <a:xfrm>
          <a:off x="0" y="0"/>
          <a:ext cx="0" cy="0"/>
          <a:chOff x="0" y="0"/>
          <a:chExt cx="0" cy="0"/>
        </a:xfrm>
      </p:grpSpPr>
      <p:sp>
        <p:nvSpPr>
          <p:cNvPr id="157" name="Google Shape;157;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0" name="Shape 160"/>
        <p:cNvGrpSpPr/>
        <p:nvPr/>
      </p:nvGrpSpPr>
      <p:grpSpPr>
        <a:xfrm>
          <a:off x="0" y="0"/>
          <a:ext cx="0" cy="0"/>
          <a:chOff x="0" y="0"/>
          <a:chExt cx="0" cy="0"/>
        </a:xfrm>
      </p:grpSpPr>
      <p:sp>
        <p:nvSpPr>
          <p:cNvPr id="161" name="Google Shape;161;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 name="Google Shape;162;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4" name="Shape 164"/>
        <p:cNvGrpSpPr/>
        <p:nvPr/>
      </p:nvGrpSpPr>
      <p:grpSpPr>
        <a:xfrm>
          <a:off x="0" y="0"/>
          <a:ext cx="0" cy="0"/>
          <a:chOff x="0" y="0"/>
          <a:chExt cx="0" cy="0"/>
        </a:xfrm>
      </p:grpSpPr>
      <p:sp>
        <p:nvSpPr>
          <p:cNvPr id="165" name="Google Shape;16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6" name="Google Shape;16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8" name="Shape 168"/>
        <p:cNvGrpSpPr/>
        <p:nvPr/>
      </p:nvGrpSpPr>
      <p:grpSpPr>
        <a:xfrm>
          <a:off x="0" y="0"/>
          <a:ext cx="0" cy="0"/>
          <a:chOff x="0" y="0"/>
          <a:chExt cx="0" cy="0"/>
        </a:xfrm>
      </p:grpSpPr>
      <p:sp>
        <p:nvSpPr>
          <p:cNvPr id="169" name="Google Shape;169;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0" name="Google Shape;170;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6" name="Shape 176"/>
        <p:cNvGrpSpPr/>
        <p:nvPr/>
      </p:nvGrpSpPr>
      <p:grpSpPr>
        <a:xfrm>
          <a:off x="0" y="0"/>
          <a:ext cx="0" cy="0"/>
          <a:chOff x="0" y="0"/>
          <a:chExt cx="0" cy="0"/>
        </a:xfrm>
      </p:grpSpPr>
      <p:sp>
        <p:nvSpPr>
          <p:cNvPr id="177" name="Google Shape;177;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8" name="Google Shape;178;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80" name="Shape 180"/>
        <p:cNvGrpSpPr/>
        <p:nvPr/>
      </p:nvGrpSpPr>
      <p:grpSpPr>
        <a:xfrm>
          <a:off x="0" y="0"/>
          <a:ext cx="0" cy="0"/>
          <a:chOff x="0" y="0"/>
          <a:chExt cx="0" cy="0"/>
        </a:xfrm>
      </p:grpSpPr>
      <p:sp>
        <p:nvSpPr>
          <p:cNvPr id="181" name="Google Shape;181;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82" name="Google Shape;182;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4" name="Shape 184"/>
        <p:cNvGrpSpPr/>
        <p:nvPr/>
      </p:nvGrpSpPr>
      <p:grpSpPr>
        <a:xfrm>
          <a:off x="0" y="0"/>
          <a:ext cx="0" cy="0"/>
          <a:chOff x="0" y="0"/>
          <a:chExt cx="0" cy="0"/>
        </a:xfrm>
      </p:grpSpPr>
      <p:sp>
        <p:nvSpPr>
          <p:cNvPr id="185" name="Google Shape;185;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8" name="Shape 188"/>
        <p:cNvGrpSpPr/>
        <p:nvPr/>
      </p:nvGrpSpPr>
      <p:grpSpPr>
        <a:xfrm>
          <a:off x="0" y="0"/>
          <a:ext cx="0" cy="0"/>
          <a:chOff x="0" y="0"/>
          <a:chExt cx="0" cy="0"/>
        </a:xfrm>
      </p:grpSpPr>
      <p:sp>
        <p:nvSpPr>
          <p:cNvPr id="189" name="Google Shape;18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39" name="Shape 239"/>
        <p:cNvGrpSpPr/>
        <p:nvPr/>
      </p:nvGrpSpPr>
      <p:grpSpPr>
        <a:xfrm>
          <a:off x="0" y="0"/>
          <a:ext cx="0" cy="0"/>
          <a:chOff x="0" y="0"/>
          <a:chExt cx="0" cy="0"/>
        </a:xfrm>
      </p:grpSpPr>
      <p:sp>
        <p:nvSpPr>
          <p:cNvPr id="240" name="Google Shape;240;p7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1" name="Google Shape;241;p7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2" name="Google Shape;242;p7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7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7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8" name="Shape 258"/>
        <p:cNvGrpSpPr/>
        <p:nvPr/>
      </p:nvGrpSpPr>
      <p:grpSpPr>
        <a:xfrm>
          <a:off x="0" y="0"/>
          <a:ext cx="0" cy="0"/>
          <a:chOff x="0" y="0"/>
          <a:chExt cx="0" cy="0"/>
        </a:xfrm>
      </p:grpSpPr>
      <p:pic>
        <p:nvPicPr>
          <p:cNvPr id="259" name="Google Shape;259;p7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64" name="Shape 264"/>
        <p:cNvGrpSpPr/>
        <p:nvPr/>
      </p:nvGrpSpPr>
      <p:grpSpPr>
        <a:xfrm>
          <a:off x="0" y="0"/>
          <a:ext cx="0" cy="0"/>
          <a:chOff x="0" y="0"/>
          <a:chExt cx="0" cy="0"/>
        </a:xfrm>
      </p:grpSpPr>
      <p:pic>
        <p:nvPicPr>
          <p:cNvPr id="265" name="Google Shape;265;p82"/>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7">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8" name="Shape 268"/>
        <p:cNvGrpSpPr/>
        <p:nvPr/>
      </p:nvGrpSpPr>
      <p:grpSpPr>
        <a:xfrm>
          <a:off x="0" y="0"/>
          <a:ext cx="0" cy="0"/>
          <a:chOff x="0" y="0"/>
          <a:chExt cx="0" cy="0"/>
        </a:xfrm>
      </p:grpSpPr>
      <p:sp>
        <p:nvSpPr>
          <p:cNvPr id="269" name="Google Shape;269;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0" name="Google Shape;270;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71" name="Google Shape;271;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1">
  <p:cSld name="Diseño personalizado 2">
    <p:spTree>
      <p:nvGrpSpPr>
        <p:cNvPr id="272" name="Shape 272"/>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73" name="Shape 273"/>
        <p:cNvGrpSpPr/>
        <p:nvPr/>
      </p:nvGrpSpPr>
      <p:grpSpPr>
        <a:xfrm>
          <a:off x="0" y="0"/>
          <a:ext cx="0" cy="0"/>
          <a:chOff x="0" y="0"/>
          <a:chExt cx="0" cy="0"/>
        </a:xfrm>
      </p:grpSpPr>
      <p:pic>
        <p:nvPicPr>
          <p:cNvPr id="274" name="Google Shape;274;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2" Type="http://schemas.openxmlformats.org/officeDocument/2006/relationships/theme" Target="../theme/theme1.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theme" Target="../theme/theme3.xml"/><Relationship Id="rId1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5" name="Shape 235"/>
        <p:cNvGrpSpPr/>
        <p:nvPr/>
      </p:nvGrpSpPr>
      <p:grpSpPr>
        <a:xfrm>
          <a:off x="0" y="0"/>
          <a:ext cx="0" cy="0"/>
          <a:chOff x="0" y="0"/>
          <a:chExt cx="0" cy="0"/>
        </a:xfrm>
      </p:grpSpPr>
      <p:sp>
        <p:nvSpPr>
          <p:cNvPr id="236" name="Google Shape;23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7" name="Google Shape;237;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38" name="Google Shape;23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hyperlink" Target="https://drive.google.com/file/d/1e4zOpgU5oFAd4HJiJph7VOzkrUKJcePR/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hyperlink" Target="https://drive.google.com/file/d/1mCVyfcewqeluqvezBuJ_ZqLOakT3P48n/view?usp=sharing" TargetMode="External"/><Relationship Id="rId6" Type="http://schemas.openxmlformats.org/officeDocument/2006/relationships/hyperlink" Target="https://drive.google.com/file/d/1mCVyfcewqeluqvezBuJ_ZqLOakT3P48n/view?usp=sharing" TargetMode="External"/><Relationship Id="rId7" Type="http://schemas.openxmlformats.org/officeDocument/2006/relationships/hyperlink" Target="https://drive.google.com/file/d/1mCVyfcewqeluqvezBuJ_ZqLOakT3P48n/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hyperlink" Target="https://drive.google.com/file/d/1NIb6mzjztdRPKxocTl41H1_TpGJ63JyO/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hyperlink" Target="https://drive.google.com/file/d/1yiJZZGdJ9v--CXev0oOzmVvlxBrOfrmk/view?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 Id="rId3" Type="http://schemas.openxmlformats.org/officeDocument/2006/relationships/image" Target="../media/image81.png"/><Relationship Id="rId4" Type="http://schemas.openxmlformats.org/officeDocument/2006/relationships/image" Target="../media/image70.png"/><Relationship Id="rId5" Type="http://schemas.openxmlformats.org/officeDocument/2006/relationships/image" Target="../media/image65.png"/><Relationship Id="rId6" Type="http://schemas.openxmlformats.org/officeDocument/2006/relationships/image" Target="../media/image55.png"/><Relationship Id="rId7"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7.png"/><Relationship Id="rId5" Type="http://schemas.openxmlformats.org/officeDocument/2006/relationships/hyperlink" Target="https://drive.google.com/file/d/1BUnK71e0I00hSFXv7pIezjwX6Z3ufVpT/view?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1.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91.png"/><Relationship Id="rId7" Type="http://schemas.openxmlformats.org/officeDocument/2006/relationships/image" Target="../media/image76.png"/><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hyperlink" Target="https://drive.google.com/file/d/1sOcMc1_7bVom6FtJu1JOBJf8p2cWeGOM/view?usp=shar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hyperlink" Target="https://colab.research.google.com/drive/1ah2I2gxWiHpRwMP2qqkRpdzihoUw7lOd?usp=sharing" TargetMode="External"/><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hyperlink" Target="https://www.kaggle.com/code/mafaisal007/data-wrangling-tutorial" TargetMode="External"/><Relationship Id="rId5" Type="http://schemas.openxmlformats.org/officeDocument/2006/relationships/image" Target="../media/image28.png"/><Relationship Id="rId6" Type="http://schemas.openxmlformats.org/officeDocument/2006/relationships/hyperlink" Target="https://drive.google.com/file/d/1UMT3y8iuvS4sg5XxTqSOP-9S1KFPf6Pq/view?usp=sha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3.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hyperlink" Target="https://www.kaggle.com/code/erikbruin/storytelling-covid-19" TargetMode="External"/><Relationship Id="rId5" Type="http://schemas.openxmlformats.org/officeDocument/2006/relationships/image" Target="../media/image28.png"/><Relationship Id="rId6" Type="http://schemas.openxmlformats.org/officeDocument/2006/relationships/hyperlink" Target="https://drive.google.com/file/d/1amcRTJIsvF1YH5oBctCN6zcjL4ork0bM/view?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7.xml"/><Relationship Id="rId3" Type="http://schemas.openxmlformats.org/officeDocument/2006/relationships/image" Target="../media/image87.png"/><Relationship Id="rId4" Type="http://schemas.openxmlformats.org/officeDocument/2006/relationships/image" Target="../media/image93.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hyperlink" Target="https://docs.google.com/presentation/d/1GPd3Nhi0cdoDLDURb5P9HhBTm7fGv5kLscbUvTUxQEg/edit?usp=sharing" TargetMode="External"/><Relationship Id="rId5"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93.png"/><Relationship Id="rId5" Type="http://schemas.openxmlformats.org/officeDocument/2006/relationships/image" Target="../media/image95.png"/><Relationship Id="rId6" Type="http://schemas.openxmlformats.org/officeDocument/2006/relationships/image" Target="../media/image106.png"/><Relationship Id="rId7" Type="http://schemas.openxmlformats.org/officeDocument/2006/relationships/image" Target="../media/image1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2.xml"/><Relationship Id="rId3" Type="http://schemas.openxmlformats.org/officeDocument/2006/relationships/image" Target="../media/image38.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4.xml"/><Relationship Id="rId3" Type="http://schemas.openxmlformats.org/officeDocument/2006/relationships/image" Target="../media/image38.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5.xml"/><Relationship Id="rId3" Type="http://schemas.openxmlformats.org/officeDocument/2006/relationships/image" Target="../media/image38.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6.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hyperlink" Target="https://drive.google.com/file/d/1_I2038J_AP8qErXGosNdx0uarHQx2XUD/view?usp=sharing" TargetMode="External"/><Relationship Id="rId6" Type="http://schemas.openxmlformats.org/officeDocument/2006/relationships/hyperlink" Target="https://docs.google.com/presentation/d/1GPd3Nhi0cdoDLDURb5P9HhBTm7fGv5kLscbUvTUxQEg/edit?usp=sharing" TargetMode="External"/><Relationship Id="rId7" Type="http://schemas.openxmlformats.org/officeDocument/2006/relationships/hyperlink" Target="https://drive.google.com/file/d/1L64lUmB1FOjVUctxlPmD_ymIthdPQaxD/view?usp=shar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hyperlink" Target="https://www.kaggle.com/mrisdal/exploring-survival-on-the-titanic" TargetMode="External"/><Relationship Id="rId5" Type="http://schemas.openxmlformats.org/officeDocument/2006/relationships/image" Target="../media/image28.png"/><Relationship Id="rId6" Type="http://schemas.openxmlformats.org/officeDocument/2006/relationships/hyperlink" Target="https://www.kaggle.com/datasets" TargetMode="External"/><Relationship Id="rId7" Type="http://schemas.openxmlformats.org/officeDocument/2006/relationships/hyperlink" Target="https://archive.ics.uci.edu/ml/index.php" TargetMode="External"/><Relationship Id="rId8" Type="http://schemas.openxmlformats.org/officeDocument/2006/relationships/hyperlink" Target="https://drive.google.com/file/d/1h5rOvgI8N5x915cwNcV9GrMonk5Ky55R/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3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2.xml"/><Relationship Id="rId3" Type="http://schemas.openxmlformats.org/officeDocument/2006/relationships/image" Target="../media/image87.png"/><Relationship Id="rId4" Type="http://schemas.openxmlformats.org/officeDocument/2006/relationships/image" Target="../media/image112.png"/><Relationship Id="rId5" Type="http://schemas.openxmlformats.org/officeDocument/2006/relationships/image" Target="../media/image118.png"/><Relationship Id="rId6" Type="http://schemas.openxmlformats.org/officeDocument/2006/relationships/image" Target="../media/image111.png"/><Relationship Id="rId7"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hyperlink" Target="https://www.kaggle.com/code/balabaskar/autism-prediction-eda-with-0-827-score" TargetMode="External"/><Relationship Id="rId5" Type="http://schemas.openxmlformats.org/officeDocument/2006/relationships/image" Target="../media/image28.png"/><Relationship Id="rId6" Type="http://schemas.openxmlformats.org/officeDocument/2006/relationships/hyperlink" Target="https://drive.google.com/file/d/1Kjj8Pn6X7HI1vRJUIoWpgqikOASf0Wvw/view?usp=shar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6.xml"/><Relationship Id="rId3" Type="http://schemas.openxmlformats.org/officeDocument/2006/relationships/image" Target="../media/image87.png"/><Relationship Id="rId4" Type="http://schemas.openxmlformats.org/officeDocument/2006/relationships/image" Target="../media/image111.png"/><Relationship Id="rId5" Type="http://schemas.openxmlformats.org/officeDocument/2006/relationships/image" Target="../media/image119.png"/><Relationship Id="rId6" Type="http://schemas.openxmlformats.org/officeDocument/2006/relationships/image" Target="../media/image116.png"/><Relationship Id="rId7"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7.xml"/><Relationship Id="rId3" Type="http://schemas.openxmlformats.org/officeDocument/2006/relationships/image" Target="../media/image40.png"/><Relationship Id="rId4" Type="http://schemas.openxmlformats.org/officeDocument/2006/relationships/hyperlink" Target="https://www.kaggle.com/code/willkoehrsen/introduction-to-feature-selection" TargetMode="External"/><Relationship Id="rId5" Type="http://schemas.openxmlformats.org/officeDocument/2006/relationships/image" Target="../media/image28.png"/><Relationship Id="rId6" Type="http://schemas.openxmlformats.org/officeDocument/2006/relationships/hyperlink" Target="https://drive.google.com/file/d/1QQMloIl_9jS_rMmhNm4TnKGYl1b9MYNe/view?usp=shari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0.xml"/><Relationship Id="rId3" Type="http://schemas.openxmlformats.org/officeDocument/2006/relationships/image" Target="../media/image3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1.xml"/><Relationship Id="rId3" Type="http://schemas.openxmlformats.org/officeDocument/2006/relationships/image" Target="../media/image3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2.xml"/><Relationship Id="rId3" Type="http://schemas.openxmlformats.org/officeDocument/2006/relationships/image" Target="../media/image38.png"/><Relationship Id="rId4" Type="http://schemas.openxmlformats.org/officeDocument/2006/relationships/image" Target="../media/image7.png"/><Relationship Id="rId5" Type="http://schemas.openxmlformats.org/officeDocument/2006/relationships/hyperlink" Target="https://www.kaggle.com/code/yassineghouzam/titanic-top-4-with-ensemble-modeling" TargetMode="External"/><Relationship Id="rId6" Type="http://schemas.openxmlformats.org/officeDocument/2006/relationships/hyperlink" Target="https://drive.google.com/file/d/1HUdGGFwkIf5_2GxfPmyNJbLVGVq3vnoK/view?usp=shar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3.xml"/><Relationship Id="rId3" Type="http://schemas.openxmlformats.org/officeDocument/2006/relationships/image" Target="../media/image1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8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Data Science</a:t>
            </a:r>
            <a:endParaRPr b="1" sz="4000">
              <a:solidFill>
                <a:srgbClr val="EAFF6A"/>
              </a:solidFill>
              <a:latin typeface="DM Sans"/>
              <a:ea typeface="DM Sans"/>
              <a:cs typeface="DM Sans"/>
              <a:sym typeface="DM Sans"/>
            </a:endParaRPr>
          </a:p>
        </p:txBody>
      </p:sp>
      <p:sp>
        <p:nvSpPr>
          <p:cNvPr id="280" name="Google Shape;280;p8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MANUAL DE DESAFÍOS</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96"/>
          <p:cNvGrpSpPr/>
          <p:nvPr/>
        </p:nvGrpSpPr>
        <p:grpSpPr>
          <a:xfrm>
            <a:off x="4006671" y="614623"/>
            <a:ext cx="738900" cy="738900"/>
            <a:chOff x="3137108" y="2467173"/>
            <a:chExt cx="738900" cy="738900"/>
          </a:xfrm>
        </p:grpSpPr>
        <p:sp>
          <p:nvSpPr>
            <p:cNvPr id="415" name="Google Shape;415;p9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9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17" name="Google Shape;417;p96"/>
          <p:cNvSpPr txBox="1"/>
          <p:nvPr/>
        </p:nvSpPr>
        <p:spPr>
          <a:xfrm>
            <a:off x="877488" y="1627925"/>
            <a:ext cx="74751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Elección de Datasets potenciales</a:t>
            </a:r>
            <a:endParaRPr b="1" sz="4000">
              <a:solidFill>
                <a:schemeClr val="dk1"/>
              </a:solidFill>
              <a:latin typeface="DM Sans"/>
              <a:ea typeface="DM Sans"/>
              <a:cs typeface="DM Sans"/>
              <a:sym typeface="DM Sans"/>
            </a:endParaRPr>
          </a:p>
        </p:txBody>
      </p:sp>
      <p:sp>
        <p:nvSpPr>
          <p:cNvPr id="418" name="Google Shape;418;p96"/>
          <p:cNvSpPr txBox="1"/>
          <p:nvPr/>
        </p:nvSpPr>
        <p:spPr>
          <a:xfrm>
            <a:off x="791413" y="2858113"/>
            <a:ext cx="71694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rgbClr val="999999"/>
                </a:solidFill>
                <a:latin typeface="DM Sans"/>
                <a:ea typeface="DM Sans"/>
                <a:cs typeface="DM Sans"/>
                <a:sym typeface="DM Sans"/>
              </a:rPr>
              <a:t>Deberás entregar el primer avance de tu proyecto final. Identificarás 3 datasets potenciales con las siguientes características: i) al menos 2000 filas, ii) al menos 15 columnas. Posterior a esto crearás un notebook donde cargarás los datos utilizando la librería Pandas y finalmente describirás las variables que sean más interesantes teniendo en cuenta el contexto comercial y analítico del problema que se quiera resolver.</a:t>
            </a:r>
            <a:endParaRPr sz="1350">
              <a:solidFill>
                <a:srgbClr val="999999"/>
              </a:solidFill>
              <a:latin typeface="DM Sans"/>
              <a:ea typeface="DM Sans"/>
              <a:cs typeface="DM Sans"/>
              <a:sym typeface="DM Sans"/>
            </a:endParaRPr>
          </a:p>
          <a:p>
            <a:pPr indent="0" lvl="0" marL="0" rtl="0" algn="ctr">
              <a:spcBef>
                <a:spcPts val="0"/>
              </a:spcBef>
              <a:spcAft>
                <a:spcPts val="0"/>
              </a:spcAft>
              <a:buNone/>
            </a:pPr>
            <a:r>
              <a:t/>
            </a:r>
            <a:endParaRPr sz="1350">
              <a:solidFill>
                <a:srgbClr val="999999"/>
              </a:solidFill>
              <a:latin typeface="DM Sans"/>
              <a:ea typeface="DM Sans"/>
              <a:cs typeface="DM Sans"/>
              <a:sym typeface="DM Sans"/>
            </a:endParaRPr>
          </a:p>
          <a:p>
            <a:pPr indent="0" lvl="0" marL="0" rtl="0" algn="ctr">
              <a:spcBef>
                <a:spcPts val="0"/>
              </a:spcBef>
              <a:spcAft>
                <a:spcPts val="0"/>
              </a:spcAft>
              <a:buNone/>
            </a:pPr>
            <a:r>
              <a:t/>
            </a:r>
            <a:endParaRPr sz="1350">
              <a:solidFill>
                <a:srgbClr val="999999"/>
              </a:solidFill>
              <a:latin typeface="DM Sans"/>
              <a:ea typeface="DM Sans"/>
              <a:cs typeface="DM Sans"/>
              <a:sym typeface="DM Sans"/>
            </a:endParaRPr>
          </a:p>
        </p:txBody>
      </p:sp>
      <p:sp>
        <p:nvSpPr>
          <p:cNvPr id="419" name="Google Shape;419;p96"/>
          <p:cNvSpPr/>
          <p:nvPr/>
        </p:nvSpPr>
        <p:spPr>
          <a:xfrm>
            <a:off x="4522700" y="5056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pSp>
        <p:nvGrpSpPr>
          <p:cNvPr id="424" name="Google Shape;424;p97"/>
          <p:cNvGrpSpPr/>
          <p:nvPr/>
        </p:nvGrpSpPr>
        <p:grpSpPr>
          <a:xfrm>
            <a:off x="457345" y="468197"/>
            <a:ext cx="431074" cy="431074"/>
            <a:chOff x="3137108" y="2467173"/>
            <a:chExt cx="738900" cy="738900"/>
          </a:xfrm>
        </p:grpSpPr>
        <p:sp>
          <p:nvSpPr>
            <p:cNvPr id="425" name="Google Shape;425;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9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7" name="Google Shape;427;p97"/>
          <p:cNvSpPr txBox="1"/>
          <p:nvPr/>
        </p:nvSpPr>
        <p:spPr>
          <a:xfrm>
            <a:off x="457350" y="1908175"/>
            <a:ext cx="4070100" cy="305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Identificar 3 datasets que cumplan con las siguientes condiciones: a) al menos 2000 filas y b) al menos 15 columnas. Pueden buscar en las siguientes fuentes: GitLab, Github, Kaggle, Google Dataset Search (Si desean trabajar con un archivo propio se puede también)</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Algunas API recomendadas para obtener información: Marvel,PokeApi,CovidTracking,Nomics (Criptomonedas),Wheater API</a:t>
            </a:r>
            <a:endParaRPr sz="1350">
              <a:latin typeface="DM Sans"/>
              <a:ea typeface="DM Sans"/>
              <a:cs typeface="DM Sans"/>
              <a:sym typeface="DM Sans"/>
            </a:endParaRPr>
          </a:p>
          <a:p>
            <a:pPr indent="0" lvl="0" marL="45720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
        <p:nvSpPr>
          <p:cNvPr id="428" name="Google Shape;428;p97"/>
          <p:cNvSpPr txBox="1"/>
          <p:nvPr/>
        </p:nvSpPr>
        <p:spPr>
          <a:xfrm>
            <a:off x="501450" y="1081750"/>
            <a:ext cx="803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Datasets con la librería Pandas</a:t>
            </a:r>
            <a:endParaRPr b="1" sz="4000">
              <a:solidFill>
                <a:schemeClr val="dk1"/>
              </a:solidFill>
              <a:latin typeface="DM Sans"/>
              <a:ea typeface="DM Sans"/>
              <a:cs typeface="DM Sans"/>
              <a:sym typeface="DM Sans"/>
            </a:endParaRPr>
          </a:p>
        </p:txBody>
      </p:sp>
      <p:pic>
        <p:nvPicPr>
          <p:cNvPr id="429" name="Google Shape;429;p9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0" name="Google Shape;430;p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431" name="Google Shape;431;p97"/>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7"/>
          <p:cNvSpPr txBox="1"/>
          <p:nvPr/>
        </p:nvSpPr>
        <p:spPr>
          <a:xfrm>
            <a:off x="4811425" y="2183850"/>
            <a:ext cx="3834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Cargar los archivos correspondientes por medio de la librería pandas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Describir las variables potencialmente interesantes en cada archivo teniendo en cuenta el contexto comercial y analítico involucrado</a:t>
            </a:r>
            <a:endParaRPr/>
          </a:p>
        </p:txBody>
      </p:sp>
      <p:sp>
        <p:nvSpPr>
          <p:cNvPr id="433" name="Google Shape;433;p97"/>
          <p:cNvSpPr txBox="1"/>
          <p:nvPr/>
        </p:nvSpPr>
        <p:spPr>
          <a:xfrm>
            <a:off x="4899250" y="3615450"/>
            <a:ext cx="3000000" cy="138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código debe estar hecho en un notebook y debe estar probado.</a:t>
            </a:r>
            <a:endParaRPr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sz="1350" u="sng">
              <a:solidFill>
                <a:srgbClr val="83AEFB"/>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98"/>
          <p:cNvGrpSpPr/>
          <p:nvPr/>
        </p:nvGrpSpPr>
        <p:grpSpPr>
          <a:xfrm>
            <a:off x="457345" y="468197"/>
            <a:ext cx="431074" cy="431074"/>
            <a:chOff x="3137108" y="2467173"/>
            <a:chExt cx="738900" cy="738900"/>
          </a:xfrm>
        </p:grpSpPr>
        <p:sp>
          <p:nvSpPr>
            <p:cNvPr id="439" name="Google Shape;439;p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41" name="Google Shape;441;p98"/>
          <p:cNvSpPr txBox="1"/>
          <p:nvPr/>
        </p:nvSpPr>
        <p:spPr>
          <a:xfrm>
            <a:off x="501450" y="1081750"/>
            <a:ext cx="803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Datasets con la librería Pandas</a:t>
            </a:r>
            <a:endParaRPr b="1" sz="4000">
              <a:solidFill>
                <a:schemeClr val="dk1"/>
              </a:solidFill>
              <a:latin typeface="DM Sans"/>
              <a:ea typeface="DM Sans"/>
              <a:cs typeface="DM Sans"/>
              <a:sym typeface="DM Sans"/>
            </a:endParaRPr>
          </a:p>
        </p:txBody>
      </p:sp>
      <p:pic>
        <p:nvPicPr>
          <p:cNvPr id="442" name="Google Shape;442;p9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3" name="Google Shape;443;p9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444" name="Google Shape;444;p98"/>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8"/>
          <p:cNvSpPr txBox="1"/>
          <p:nvPr/>
        </p:nvSpPr>
        <p:spPr>
          <a:xfrm>
            <a:off x="576575" y="2183850"/>
            <a:ext cx="3834600" cy="207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Entregar un archivo con formato .ipynb. Debe tener el nombre “Datasets+Apellido.ipynb”.</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Preparar el código y probar los resultados con distintas entradas</a:t>
            </a:r>
            <a:endParaRPr sz="1350">
              <a:solidFill>
                <a:srgbClr val="999999"/>
              </a:solidFill>
              <a:latin typeface="DM Sans"/>
              <a:ea typeface="DM Sans"/>
              <a:cs typeface="DM Sans"/>
              <a:sym typeface="DM Sans"/>
            </a:endParaRPr>
          </a:p>
        </p:txBody>
      </p:sp>
      <p:sp>
        <p:nvSpPr>
          <p:cNvPr id="446" name="Google Shape;446;p98"/>
          <p:cNvSpPr txBox="1"/>
          <p:nvPr/>
        </p:nvSpPr>
        <p:spPr>
          <a:xfrm>
            <a:off x="4703550" y="2313800"/>
            <a:ext cx="3834600" cy="118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Explicación en video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latin typeface="DM Sans"/>
                <a:ea typeface="DM Sans"/>
                <a:cs typeface="DM Sans"/>
                <a:sym typeface="DM Sans"/>
              </a:rPr>
              <a:t>¡</a:t>
            </a:r>
            <a:r>
              <a:rPr lang="es-419" sz="1350" u="sng">
                <a:solidFill>
                  <a:srgbClr val="83AEFB"/>
                </a:solidFill>
                <a:latin typeface="DM Sans"/>
                <a:ea typeface="DM Sans"/>
                <a:cs typeface="DM Sans"/>
                <a:sym typeface="DM Sans"/>
                <a:hlinkClick r:id="rId5">
                  <a:extLst>
                    <a:ext uri="{A12FA001-AC4F-418D-AE19-62706E023703}">
                      <ahyp:hlinkClr val="tx"/>
                    </a:ext>
                  </a:extLst>
                </a:hlinkClick>
              </a:rPr>
              <a:t>Clickea aquí</a:t>
            </a:r>
            <a:r>
              <a:rPr lang="es-419" sz="1350">
                <a:latin typeface="DM Sans"/>
                <a:ea typeface="DM Sans"/>
                <a:cs typeface="DM Sans"/>
                <a:sym typeface="DM Sans"/>
              </a:rPr>
              <a:t>!</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99"/>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Visualizaciones y primeros pasos con Data Science PT. II</a:t>
            </a:r>
            <a:endParaRPr b="1" sz="4000">
              <a:solidFill>
                <a:schemeClr val="dk1"/>
              </a:solidFill>
              <a:latin typeface="DM Sans"/>
              <a:ea typeface="DM Sans"/>
              <a:cs typeface="DM Sans"/>
              <a:sym typeface="DM Sans"/>
            </a:endParaRPr>
          </a:p>
        </p:txBody>
      </p:sp>
      <p:sp>
        <p:nvSpPr>
          <p:cNvPr id="452" name="Google Shape;452;p9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5 - Parte I</a:t>
            </a:r>
            <a:endParaRPr sz="16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100"/>
          <p:cNvGrpSpPr/>
          <p:nvPr/>
        </p:nvGrpSpPr>
        <p:grpSpPr>
          <a:xfrm>
            <a:off x="4202558" y="994173"/>
            <a:ext cx="738900" cy="738900"/>
            <a:chOff x="3137108" y="2467173"/>
            <a:chExt cx="738900" cy="738900"/>
          </a:xfrm>
        </p:grpSpPr>
        <p:sp>
          <p:nvSpPr>
            <p:cNvPr id="458" name="Google Shape;458;p10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10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460" name="Google Shape;460;p100"/>
          <p:cNvSpPr txBox="1"/>
          <p:nvPr/>
        </p:nvSpPr>
        <p:spPr>
          <a:xfrm>
            <a:off x="1461300" y="220862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Práctica integradora: Visualizaciones en Python</a:t>
            </a:r>
            <a:endParaRPr b="1" i="0" sz="4000" u="none" cap="none" strike="noStrike">
              <a:solidFill>
                <a:schemeClr val="dk1"/>
              </a:solidFill>
              <a:highlight>
                <a:srgbClr val="EAFF6A"/>
              </a:highlight>
              <a:latin typeface="DM Sans"/>
              <a:ea typeface="DM Sans"/>
              <a:cs typeface="DM Sans"/>
              <a:sym typeface="DM Sans"/>
            </a:endParaRPr>
          </a:p>
        </p:txBody>
      </p:sp>
      <p:sp>
        <p:nvSpPr>
          <p:cNvPr id="461" name="Google Shape;461;p100"/>
          <p:cNvSpPr txBox="1"/>
          <p:nvPr/>
        </p:nvSpPr>
        <p:spPr>
          <a:xfrm>
            <a:off x="987300" y="405571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
        <p:nvSpPr>
          <p:cNvPr id="462" name="Google Shape;462;p100"/>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pSp>
        <p:nvGrpSpPr>
          <p:cNvPr id="467" name="Google Shape;467;p101"/>
          <p:cNvGrpSpPr/>
          <p:nvPr/>
        </p:nvGrpSpPr>
        <p:grpSpPr>
          <a:xfrm>
            <a:off x="457346" y="468198"/>
            <a:ext cx="431074" cy="431074"/>
            <a:chOff x="3137108" y="2467173"/>
            <a:chExt cx="738900" cy="738900"/>
          </a:xfrm>
        </p:grpSpPr>
        <p:sp>
          <p:nvSpPr>
            <p:cNvPr id="468" name="Google Shape;468;p10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 name="Google Shape;469;p101"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470" name="Google Shape;470;p101"/>
          <p:cNvSpPr txBox="1"/>
          <p:nvPr/>
        </p:nvSpPr>
        <p:spPr>
          <a:xfrm>
            <a:off x="457350" y="1908175"/>
            <a:ext cx="3834600" cy="311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200" u="none" cap="none" strike="noStrike">
                <a:solidFill>
                  <a:srgbClr val="222222"/>
                </a:solidFill>
                <a:latin typeface="DM Sans"/>
                <a:ea typeface="DM Sans"/>
                <a:cs typeface="DM Sans"/>
                <a:sym typeface="DM Sans"/>
              </a:rPr>
              <a:t>Deberá</a:t>
            </a:r>
            <a:r>
              <a:rPr lang="es-419" sz="1200">
                <a:solidFill>
                  <a:srgbClr val="222222"/>
                </a:solidFill>
                <a:latin typeface="DM Sans"/>
                <a:ea typeface="DM Sans"/>
                <a:cs typeface="DM Sans"/>
                <a:sym typeface="DM Sans"/>
              </a:rPr>
              <a:t>s</a:t>
            </a:r>
            <a:r>
              <a:rPr b="0" i="0" lang="es-419" sz="1200" u="none" cap="none" strike="noStrike">
                <a:solidFill>
                  <a:srgbClr val="222222"/>
                </a:solidFill>
                <a:latin typeface="DM Sans"/>
                <a:ea typeface="DM Sans"/>
                <a:cs typeface="DM Sans"/>
                <a:sym typeface="DM Sans"/>
              </a:rPr>
              <a:t> entregar el segundo avance de </a:t>
            </a:r>
            <a:r>
              <a:rPr lang="es-419" sz="1200">
                <a:solidFill>
                  <a:srgbClr val="222222"/>
                </a:solidFill>
                <a:latin typeface="DM Sans"/>
                <a:ea typeface="DM Sans"/>
                <a:cs typeface="DM Sans"/>
                <a:sym typeface="DM Sans"/>
              </a:rPr>
              <a:t>t</a:t>
            </a:r>
            <a:r>
              <a:rPr b="0" i="0" lang="es-419" sz="1200" u="none" cap="none" strike="noStrike">
                <a:solidFill>
                  <a:srgbClr val="222222"/>
                </a:solidFill>
                <a:latin typeface="DM Sans"/>
                <a:ea typeface="DM Sans"/>
                <a:cs typeface="DM Sans"/>
                <a:sym typeface="DM Sans"/>
              </a:rPr>
              <a:t>u proyecto final. Elegirá</a:t>
            </a:r>
            <a:r>
              <a:rPr lang="es-419" sz="1200">
                <a:solidFill>
                  <a:srgbClr val="222222"/>
                </a:solidFill>
                <a:latin typeface="DM Sans"/>
                <a:ea typeface="DM Sans"/>
                <a:cs typeface="DM Sans"/>
                <a:sym typeface="DM Sans"/>
              </a:rPr>
              <a:t>s</a:t>
            </a:r>
            <a:r>
              <a:rPr b="0" i="0" lang="es-419" sz="1200" u="none" cap="none" strike="noStrike">
                <a:solidFill>
                  <a:srgbClr val="222222"/>
                </a:solidFill>
                <a:latin typeface="DM Sans"/>
                <a:ea typeface="DM Sans"/>
                <a:cs typeface="DM Sans"/>
                <a:sym typeface="DM Sans"/>
              </a:rPr>
              <a:t> uno de los datasets del desafío </a:t>
            </a:r>
            <a:r>
              <a:rPr b="1" i="0" lang="es-419" sz="1200" u="none" cap="none" strike="noStrike">
                <a:solidFill>
                  <a:srgbClr val="222222"/>
                </a:solidFill>
                <a:latin typeface="DM Sans"/>
                <a:ea typeface="DM Sans"/>
                <a:cs typeface="DM Sans"/>
                <a:sym typeface="DM Sans"/>
              </a:rPr>
              <a:t>“Elección de Potenciales Datasets e importe con la librería Pandas”</a:t>
            </a:r>
            <a:r>
              <a:rPr b="0" i="0" lang="es-419" sz="1200" u="none" cap="none" strike="noStrike">
                <a:solidFill>
                  <a:srgbClr val="222222"/>
                </a:solidFill>
                <a:latin typeface="DM Sans"/>
                <a:ea typeface="DM Sans"/>
                <a:cs typeface="DM Sans"/>
                <a:sym typeface="DM Sans"/>
              </a:rPr>
              <a:t>. </a:t>
            </a:r>
            <a:r>
              <a:rPr lang="es-419" sz="1200">
                <a:solidFill>
                  <a:srgbClr val="222222"/>
                </a:solidFill>
                <a:latin typeface="DM Sans"/>
                <a:ea typeface="DM Sans"/>
                <a:cs typeface="DM Sans"/>
                <a:sym typeface="DM Sans"/>
              </a:rPr>
              <a:t>Posteriormente,</a:t>
            </a:r>
            <a:r>
              <a:rPr b="0" i="0" lang="es-419" sz="1200" u="none" cap="none" strike="noStrike">
                <a:solidFill>
                  <a:srgbClr val="222222"/>
                </a:solidFill>
                <a:latin typeface="DM Sans"/>
                <a:ea typeface="DM Sans"/>
                <a:cs typeface="DM Sans"/>
                <a:sym typeface="DM Sans"/>
              </a:rPr>
              <a:t> creará</a:t>
            </a:r>
            <a:r>
              <a:rPr lang="es-419" sz="1200">
                <a:solidFill>
                  <a:srgbClr val="222222"/>
                </a:solidFill>
                <a:latin typeface="DM Sans"/>
                <a:ea typeface="DM Sans"/>
                <a:cs typeface="DM Sans"/>
                <a:sym typeface="DM Sans"/>
              </a:rPr>
              <a:t>s</a:t>
            </a:r>
            <a:r>
              <a:rPr b="0" i="0" lang="es-419" sz="1200" u="none" cap="none" strike="noStrike">
                <a:solidFill>
                  <a:srgbClr val="222222"/>
                </a:solidFill>
                <a:latin typeface="DM Sans"/>
                <a:ea typeface="DM Sans"/>
                <a:cs typeface="DM Sans"/>
                <a:sym typeface="DM Sans"/>
              </a:rPr>
              <a:t> un notebook donde cargaran el archivo utilizando funciones de pandas para luego proceder a realizar 3 gráficos diferentes con Matplotlib y 3 con Seaborn. </a:t>
            </a:r>
            <a:r>
              <a:rPr lang="es-419" sz="1200">
                <a:solidFill>
                  <a:srgbClr val="222222"/>
                </a:solidFill>
                <a:latin typeface="DM Sans"/>
                <a:ea typeface="DM Sans"/>
                <a:cs typeface="DM Sans"/>
                <a:sym typeface="DM Sans"/>
              </a:rPr>
              <a:t>Finalmente,</a:t>
            </a:r>
            <a:r>
              <a:rPr b="0" i="0" lang="es-419" sz="1200" u="none" cap="none" strike="noStrike">
                <a:solidFill>
                  <a:srgbClr val="222222"/>
                </a:solidFill>
                <a:latin typeface="DM Sans"/>
                <a:ea typeface="DM Sans"/>
                <a:cs typeface="DM Sans"/>
                <a:sym typeface="DM Sans"/>
              </a:rPr>
              <a:t> cada gráfico será interpretado con el fin de obtener insights relevantes que permitan dar respuesta a la pregunta problema.</a:t>
            </a:r>
            <a:endParaRPr b="0" i="0" sz="1200" u="none" cap="none" strike="noStrike">
              <a:solidFill>
                <a:srgbClr val="22222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471" name="Google Shape;471;p10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Visualizaciones en Python</a:t>
            </a:r>
            <a:endParaRPr b="1" i="0" sz="4000" u="none" cap="none" strike="noStrike">
              <a:solidFill>
                <a:schemeClr val="dk1"/>
              </a:solidFill>
              <a:latin typeface="DM Sans"/>
              <a:ea typeface="DM Sans"/>
              <a:cs typeface="DM Sans"/>
              <a:sym typeface="DM Sans"/>
            </a:endParaRPr>
          </a:p>
        </p:txBody>
      </p:sp>
      <p:pic>
        <p:nvPicPr>
          <p:cNvPr id="472" name="Google Shape;472;p10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73" name="Google Shape;473;p10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474" name="Google Shape;474;p101"/>
          <p:cNvSpPr txBox="1"/>
          <p:nvPr/>
        </p:nvSpPr>
        <p:spPr>
          <a:xfrm>
            <a:off x="4527575" y="1908175"/>
            <a:ext cx="3834600" cy="269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200" u="none" cap="none" strike="noStrike">
                <a:solidFill>
                  <a:srgbClr val="000000"/>
                </a:solidFill>
                <a:latin typeface="DM Sans"/>
                <a:ea typeface="DM Sans"/>
                <a:cs typeface="DM Sans"/>
                <a:sym typeface="DM Sans"/>
              </a:rPr>
              <a:t>Formato</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dk1"/>
                </a:solidFill>
                <a:latin typeface="DM Sans"/>
                <a:ea typeface="DM Sans"/>
                <a:cs typeface="DM Sans"/>
                <a:sym typeface="DM Sans"/>
              </a:rPr>
              <a:t>Entregar un archivo con formato .ipynb. Debe tener el nombre</a:t>
            </a:r>
            <a:r>
              <a:rPr lang="es-419" sz="1200">
                <a:solidFill>
                  <a:schemeClr val="dk1"/>
                </a:solidFill>
                <a:latin typeface="DM Sans"/>
                <a:ea typeface="DM Sans"/>
                <a:cs typeface="DM Sans"/>
                <a:sym typeface="DM Sans"/>
              </a:rPr>
              <a:t> </a:t>
            </a:r>
            <a:r>
              <a:rPr b="0" i="0" lang="es-419" sz="1200" u="none" cap="none" strike="noStrike">
                <a:solidFill>
                  <a:schemeClr val="dk1"/>
                </a:solidFill>
                <a:highlight>
                  <a:srgbClr val="A6FFCA"/>
                </a:highlight>
                <a:latin typeface="DM Sans"/>
                <a:ea typeface="DM Sans"/>
                <a:cs typeface="DM Sans"/>
                <a:sym typeface="DM Sans"/>
              </a:rPr>
              <a:t>“</a:t>
            </a:r>
            <a:r>
              <a:rPr lang="es-419" sz="1200">
                <a:solidFill>
                  <a:schemeClr val="dk1"/>
                </a:solidFill>
                <a:highlight>
                  <a:srgbClr val="A6FFCA"/>
                </a:highlight>
                <a:latin typeface="DM Sans"/>
                <a:ea typeface="DM Sans"/>
                <a:cs typeface="DM Sans"/>
                <a:sym typeface="DM Sans"/>
              </a:rPr>
              <a:t>Visualización</a:t>
            </a:r>
            <a:r>
              <a:rPr b="0" i="0" lang="es-419" sz="1200" u="none" cap="none" strike="noStrike">
                <a:solidFill>
                  <a:schemeClr val="dk1"/>
                </a:solidFill>
                <a:highlight>
                  <a:srgbClr val="A6FFCA"/>
                </a:highlight>
                <a:latin typeface="DM Sans"/>
                <a:ea typeface="DM Sans"/>
                <a:cs typeface="DM Sans"/>
                <a:sym typeface="DM Sans"/>
              </a:rPr>
              <a:t>+Apellido.ipynb”</a:t>
            </a:r>
            <a:r>
              <a:rPr b="0" i="0" lang="es-419" sz="1200" u="none" cap="none" strike="noStrike">
                <a:solidFill>
                  <a:schemeClr val="dk1"/>
                </a:solidFill>
                <a:latin typeface="DM Sans"/>
                <a:ea typeface="DM Sans"/>
                <a:cs typeface="DM Sans"/>
                <a:sym typeface="DM Sans"/>
              </a:rPr>
              <a:t>. </a:t>
            </a:r>
            <a:endParaRPr b="0" i="0" sz="12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200" u="none" cap="none" strike="noStrike">
                <a:solidFill>
                  <a:srgbClr val="000000"/>
                </a:solidFill>
                <a:latin typeface="DM Sans"/>
                <a:ea typeface="DM Sans"/>
                <a:cs typeface="DM Sans"/>
                <a:sym typeface="DM Sans"/>
              </a:rPr>
              <a:t>Sugerencias</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dk1"/>
                </a:solidFill>
                <a:latin typeface="DM Sans"/>
                <a:ea typeface="DM Sans"/>
                <a:cs typeface="DM Sans"/>
                <a:sym typeface="DM Sans"/>
              </a:rPr>
              <a:t>Preparar el código y probar los resultados con subconjuntos del conjunto original.</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chemeClr val="dk1"/>
                </a:solidFill>
                <a:latin typeface="DM Sans"/>
                <a:ea typeface="DM Sans"/>
                <a:cs typeface="DM Sans"/>
                <a:sym typeface="DM Sans"/>
              </a:rPr>
              <a:t>Aspectos a incluir</a:t>
            </a:r>
            <a:endParaRPr b="1"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rgbClr val="EF89D2"/>
              </a:buClr>
              <a:buSzPts val="1200"/>
              <a:buFont typeface="DM Sans"/>
              <a:buChar char="✓"/>
            </a:pPr>
            <a:r>
              <a:rPr b="0" i="0" lang="es-419" sz="1200" u="none" cap="none" strike="noStrike">
                <a:solidFill>
                  <a:schemeClr val="dk1"/>
                </a:solidFill>
                <a:latin typeface="DM Sans"/>
                <a:ea typeface="DM Sans"/>
                <a:cs typeface="DM Sans"/>
                <a:sym typeface="DM Sans"/>
              </a:rPr>
              <a:t>El código debe estar hecho en un notebook y debe estar probado.</a:t>
            </a:r>
            <a:endParaRPr b="0"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p:txBody>
      </p:sp>
      <p:sp>
        <p:nvSpPr>
          <p:cNvPr id="475" name="Google Shape;475;p10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pSp>
        <p:nvGrpSpPr>
          <p:cNvPr id="480" name="Google Shape;480;p102"/>
          <p:cNvGrpSpPr/>
          <p:nvPr/>
        </p:nvGrpSpPr>
        <p:grpSpPr>
          <a:xfrm>
            <a:off x="457347" y="468199"/>
            <a:ext cx="431074" cy="431074"/>
            <a:chOff x="3137108" y="2467173"/>
            <a:chExt cx="738900" cy="738900"/>
          </a:xfrm>
        </p:grpSpPr>
        <p:sp>
          <p:nvSpPr>
            <p:cNvPr id="481" name="Google Shape;481;p10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2" name="Google Shape;482;p102"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483" name="Google Shape;483;p102"/>
          <p:cNvSpPr txBox="1"/>
          <p:nvPr/>
        </p:nvSpPr>
        <p:spPr>
          <a:xfrm>
            <a:off x="457350" y="1908175"/>
            <a:ext cx="3834600" cy="321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 paso a paso</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Escoger uno de los 3 datasets utilizados para la </a:t>
            </a:r>
            <a:r>
              <a:rPr b="1" i="0" lang="es-419" sz="1200" u="none" cap="none" strike="noStrike">
                <a:solidFill>
                  <a:srgbClr val="9E9E9E"/>
                </a:solidFill>
                <a:latin typeface="DM Sans"/>
                <a:ea typeface="DM Sans"/>
                <a:cs typeface="DM Sans"/>
                <a:sym typeface="DM Sans"/>
              </a:rPr>
              <a:t>Clase 5</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Cargar el dataset con la librería pandas por medio de la función </a:t>
            </a:r>
            <a:r>
              <a:rPr b="1" i="0" lang="es-419" sz="1200" u="none" cap="none" strike="noStrike">
                <a:solidFill>
                  <a:srgbClr val="9E9E9E"/>
                </a:solidFill>
                <a:latin typeface="DM Sans"/>
                <a:ea typeface="DM Sans"/>
                <a:cs typeface="DM Sans"/>
                <a:sym typeface="DM Sans"/>
              </a:rPr>
              <a:t>pd.read_csv()</a:t>
            </a:r>
            <a:r>
              <a:rPr b="0" i="0" lang="es-419" sz="1200" u="none" cap="none" strike="noStrike">
                <a:solidFill>
                  <a:srgbClr val="9E9E9E"/>
                </a:solidFill>
                <a:latin typeface="DM Sans"/>
                <a:ea typeface="DM Sans"/>
                <a:cs typeface="DM Sans"/>
                <a:sym typeface="DM Sans"/>
              </a:rPr>
              <a:t> o </a:t>
            </a:r>
            <a:r>
              <a:rPr b="1" i="0" lang="es-419" sz="1200" u="none" cap="none" strike="noStrike">
                <a:solidFill>
                  <a:srgbClr val="9E9E9E"/>
                </a:solidFill>
                <a:latin typeface="DM Sans"/>
                <a:ea typeface="DM Sans"/>
                <a:cs typeface="DM Sans"/>
                <a:sym typeface="DM Sans"/>
              </a:rPr>
              <a:t>pd.read_excel()</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Realizar al menos tres gráficos (lineplot, scatterplot, histogramas, barchart, boxplot) usando la librería </a:t>
            </a:r>
            <a:r>
              <a:rPr b="1" i="0" lang="es-419" sz="1200" u="none" cap="none" strike="noStrike">
                <a:solidFill>
                  <a:srgbClr val="9E9E9E"/>
                </a:solidFill>
                <a:latin typeface="DM Sans"/>
                <a:ea typeface="DM Sans"/>
                <a:cs typeface="DM Sans"/>
                <a:sym typeface="DM Sans"/>
              </a:rPr>
              <a:t>Matplotlib</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Realizar al menos tres gráficos (lineplot, scatterplot, histogramas, barchart, boxplot) usando la librería </a:t>
            </a:r>
            <a:r>
              <a:rPr b="1" i="0" lang="es-419" sz="1200" u="none" cap="none" strike="noStrike">
                <a:solidFill>
                  <a:srgbClr val="9E9E9E"/>
                </a:solidFill>
                <a:latin typeface="DM Sans"/>
                <a:ea typeface="DM Sans"/>
                <a:cs typeface="DM Sans"/>
                <a:sym typeface="DM Sans"/>
              </a:rPr>
              <a:t>Seaborn</a:t>
            </a:r>
            <a:endParaRPr b="1" i="0" sz="1200" u="none" cap="none" strike="noStrike">
              <a:solidFill>
                <a:srgbClr val="9E9E9E"/>
              </a:solidFill>
              <a:latin typeface="DM Sans"/>
              <a:ea typeface="DM Sans"/>
              <a:cs typeface="DM Sans"/>
              <a:sym typeface="DM Sans"/>
            </a:endParaRPr>
          </a:p>
          <a:p>
            <a:pPr indent="-304800" lvl="0" marL="457200" marR="0" rtl="0" algn="l">
              <a:lnSpc>
                <a:spcPct val="100000"/>
              </a:lnSpc>
              <a:spcBef>
                <a:spcPts val="0"/>
              </a:spcBef>
              <a:spcAft>
                <a:spcPts val="0"/>
              </a:spcAft>
              <a:buClr>
                <a:srgbClr val="9E9E9E"/>
              </a:buClr>
              <a:buSzPts val="1200"/>
              <a:buFont typeface="DM Sans"/>
              <a:buAutoNum type="arabicPeriod"/>
            </a:pPr>
            <a:r>
              <a:rPr b="0" i="0" lang="es-419" sz="1200" u="none" cap="none" strike="noStrike">
                <a:solidFill>
                  <a:srgbClr val="9E9E9E"/>
                </a:solidFill>
                <a:latin typeface="DM Sans"/>
                <a:ea typeface="DM Sans"/>
                <a:cs typeface="DM Sans"/>
                <a:sym typeface="DM Sans"/>
              </a:rPr>
              <a:t>Interpretar los resultados de cada gráfica obtenida</a:t>
            </a:r>
            <a:endParaRPr b="0" i="0" sz="1200" u="none" cap="none" strike="noStrike">
              <a:solidFill>
                <a:srgbClr val="9E9E9E"/>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sng" cap="none" strike="noStrike">
              <a:solidFill>
                <a:srgbClr val="83AEFB"/>
              </a:solidFill>
              <a:latin typeface="DM Sans"/>
              <a:ea typeface="DM Sans"/>
              <a:cs typeface="DM Sans"/>
              <a:sym typeface="DM Sans"/>
            </a:endParaRPr>
          </a:p>
        </p:txBody>
      </p:sp>
      <p:sp>
        <p:nvSpPr>
          <p:cNvPr id="484" name="Google Shape;484;p10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Visualizaciones en Python</a:t>
            </a:r>
            <a:endParaRPr b="1" i="0" sz="4000" u="none" cap="none" strike="noStrike">
              <a:solidFill>
                <a:schemeClr val="dk1"/>
              </a:solidFill>
              <a:latin typeface="DM Sans"/>
              <a:ea typeface="DM Sans"/>
              <a:cs typeface="DM Sans"/>
              <a:sym typeface="DM Sans"/>
            </a:endParaRPr>
          </a:p>
        </p:txBody>
      </p:sp>
      <p:pic>
        <p:nvPicPr>
          <p:cNvPr id="485" name="Google Shape;485;p10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86" name="Google Shape;486;p10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487" name="Google Shape;487;p102"/>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02"/>
          <p:cNvSpPr txBox="1"/>
          <p:nvPr/>
        </p:nvSpPr>
        <p:spPr>
          <a:xfrm>
            <a:off x="4589825" y="2003125"/>
            <a:ext cx="3834600" cy="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Video explicativo</a:t>
            </a:r>
            <a:endParaRPr b="1" i="0" sz="120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F89D2"/>
              </a:buClr>
              <a:buSzPts val="1200"/>
              <a:buFont typeface="DM Sans"/>
              <a:buChar char="✓"/>
            </a:pPr>
            <a:r>
              <a:rPr b="0" i="0" lang="es-419" sz="1200" u="sng" cap="none" strike="noStrike">
                <a:solidFill>
                  <a:srgbClr val="83AEFB"/>
                </a:solidFill>
                <a:latin typeface="DM Sans"/>
                <a:ea typeface="DM Sans"/>
                <a:cs typeface="DM Sans"/>
                <a:sym typeface="DM Sans"/>
                <a:hlinkClick r:id="rId5">
                  <a:extLst>
                    <a:ext uri="{A12FA001-AC4F-418D-AE19-62706E023703}">
                      <ahyp:hlinkClr val="tx"/>
                    </a:ext>
                  </a:extLst>
                </a:hlinkClick>
              </a:rPr>
              <a:t>Link al </a:t>
            </a:r>
            <a:r>
              <a:rPr lang="es-419" sz="1200" u="sng">
                <a:solidFill>
                  <a:srgbClr val="83AEFB"/>
                </a:solidFill>
                <a:latin typeface="DM Sans"/>
                <a:ea typeface="DM Sans"/>
                <a:cs typeface="DM Sans"/>
                <a:sym typeface="DM Sans"/>
                <a:hlinkClick r:id="rId6">
                  <a:extLst>
                    <a:ext uri="{A12FA001-AC4F-418D-AE19-62706E023703}">
                      <ahyp:hlinkClr val="tx"/>
                    </a:ext>
                  </a:extLst>
                </a:hlinkClick>
              </a:rPr>
              <a:t>video </a:t>
            </a:r>
            <a:r>
              <a:rPr b="0" i="0" lang="es-419" sz="1200" u="sng" cap="none" strike="noStrike">
                <a:solidFill>
                  <a:srgbClr val="83AEFB"/>
                </a:solidFill>
                <a:latin typeface="DM Sans"/>
                <a:ea typeface="DM Sans"/>
                <a:cs typeface="DM Sans"/>
                <a:sym typeface="DM Sans"/>
                <a:hlinkClick r:id="rId7">
                  <a:extLst>
                    <a:ext uri="{A12FA001-AC4F-418D-AE19-62706E023703}">
                      <ahyp:hlinkClr val="tx"/>
                    </a:ext>
                  </a:extLst>
                </a:hlinkClick>
              </a:rPr>
              <a:t>complementario</a:t>
            </a:r>
            <a:endParaRPr b="0" i="0" sz="12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sng" cap="none" strike="noStrike">
              <a:solidFill>
                <a:srgbClr val="83AEFB"/>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03"/>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Introducción al análisis predictivo con Regresión</a:t>
            </a:r>
            <a:endParaRPr b="1" sz="4000">
              <a:solidFill>
                <a:schemeClr val="dk1"/>
              </a:solidFill>
              <a:latin typeface="DM Sans"/>
              <a:ea typeface="DM Sans"/>
              <a:cs typeface="DM Sans"/>
              <a:sym typeface="DM Sans"/>
            </a:endParaRPr>
          </a:p>
        </p:txBody>
      </p:sp>
      <p:sp>
        <p:nvSpPr>
          <p:cNvPr id="494" name="Google Shape;494;p10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7 - Parte I</a:t>
            </a:r>
            <a:endParaRPr sz="16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p104"/>
          <p:cNvGrpSpPr/>
          <p:nvPr/>
        </p:nvGrpSpPr>
        <p:grpSpPr>
          <a:xfrm>
            <a:off x="4202558" y="714498"/>
            <a:ext cx="738900" cy="738900"/>
            <a:chOff x="3137108" y="2467173"/>
            <a:chExt cx="738900" cy="738900"/>
          </a:xfrm>
        </p:grpSpPr>
        <p:sp>
          <p:nvSpPr>
            <p:cNvPr id="500" name="Google Shape;500;p10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1" name="Google Shape;501;p10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02" name="Google Shape;502;p104"/>
          <p:cNvSpPr txBox="1"/>
          <p:nvPr/>
        </p:nvSpPr>
        <p:spPr>
          <a:xfrm>
            <a:off x="1461300" y="16192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Estructurando un Proyecto de DS (parte I)</a:t>
            </a:r>
            <a:endParaRPr b="1" i="0" sz="4000" u="none" cap="none" strike="noStrike">
              <a:solidFill>
                <a:schemeClr val="dk1"/>
              </a:solidFill>
              <a:highlight>
                <a:srgbClr val="EAFF6A"/>
              </a:highlight>
              <a:latin typeface="DM Sans"/>
              <a:ea typeface="DM Sans"/>
              <a:cs typeface="DM Sans"/>
              <a:sym typeface="DM Sans"/>
            </a:endParaRPr>
          </a:p>
        </p:txBody>
      </p:sp>
      <p:sp>
        <p:nvSpPr>
          <p:cNvPr id="503" name="Google Shape;503;p104"/>
          <p:cNvSpPr txBox="1"/>
          <p:nvPr/>
        </p:nvSpPr>
        <p:spPr>
          <a:xfrm>
            <a:off x="673950" y="2912275"/>
            <a:ext cx="77961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419" sz="1350" u="none" cap="none" strike="noStrike">
                <a:solidFill>
                  <a:srgbClr val="B7B7B7"/>
                </a:solidFill>
                <a:latin typeface="DM Sans"/>
                <a:ea typeface="DM Sans"/>
                <a:cs typeface="DM Sans"/>
                <a:sym typeface="DM Sans"/>
              </a:rPr>
              <a:t>Deberá</a:t>
            </a:r>
            <a:r>
              <a:rPr lang="es-419" sz="1350">
                <a:solidFill>
                  <a:srgbClr val="B7B7B7"/>
                </a:solidFill>
                <a:latin typeface="DM Sans"/>
                <a:ea typeface="DM Sans"/>
                <a:cs typeface="DM Sans"/>
                <a:sym typeface="DM Sans"/>
              </a:rPr>
              <a:t>s </a:t>
            </a:r>
            <a:r>
              <a:rPr b="0" i="0" lang="es-419" sz="1350" u="none" cap="none" strike="noStrike">
                <a:solidFill>
                  <a:srgbClr val="B7B7B7"/>
                </a:solidFill>
                <a:latin typeface="DM Sans"/>
                <a:ea typeface="DM Sans"/>
                <a:cs typeface="DM Sans"/>
                <a:sym typeface="DM Sans"/>
              </a:rPr>
              <a:t>entregar el tercer avance de </a:t>
            </a:r>
            <a:r>
              <a:rPr lang="es-419" sz="1350">
                <a:solidFill>
                  <a:srgbClr val="B7B7B7"/>
                </a:solidFill>
                <a:latin typeface="DM Sans"/>
                <a:ea typeface="DM Sans"/>
                <a:cs typeface="DM Sans"/>
                <a:sym typeface="DM Sans"/>
              </a:rPr>
              <a:t>t</a:t>
            </a:r>
            <a:r>
              <a:rPr b="0" i="0" lang="es-419" sz="1350" u="none" cap="none" strike="noStrike">
                <a:solidFill>
                  <a:srgbClr val="B7B7B7"/>
                </a:solidFill>
                <a:latin typeface="DM Sans"/>
                <a:ea typeface="DM Sans"/>
                <a:cs typeface="DM Sans"/>
                <a:sym typeface="DM Sans"/>
              </a:rPr>
              <a:t>u proyecto final. Creará</a:t>
            </a:r>
            <a:r>
              <a:rPr lang="es-419" sz="1350">
                <a:solidFill>
                  <a:srgbClr val="B7B7B7"/>
                </a:solidFill>
                <a:latin typeface="DM Sans"/>
                <a:ea typeface="DM Sans"/>
                <a:cs typeface="DM Sans"/>
                <a:sym typeface="DM Sans"/>
              </a:rPr>
              <a:t>s</a:t>
            </a:r>
            <a:r>
              <a:rPr b="0" i="0" lang="es-419" sz="1350" u="none" cap="none" strike="noStrike">
                <a:solidFill>
                  <a:srgbClr val="B7B7B7"/>
                </a:solidFill>
                <a:latin typeface="DM Sans"/>
                <a:ea typeface="DM Sans"/>
                <a:cs typeface="DM Sans"/>
                <a:sym typeface="DM Sans"/>
              </a:rPr>
              <a:t> un notebook que deberá tener en primera instancia un abstract (250/500 palabras) de acuerdo al dataset elegido del desafío </a:t>
            </a:r>
            <a:r>
              <a:rPr b="1" i="0" lang="es-419" sz="1350" u="none" cap="none" strike="noStrike">
                <a:solidFill>
                  <a:srgbClr val="B7B7B7"/>
                </a:solidFill>
                <a:latin typeface="DM Sans"/>
                <a:ea typeface="DM Sans"/>
                <a:cs typeface="DM Sans"/>
                <a:sym typeface="DM Sans"/>
              </a:rPr>
              <a:t>“Visualizaciones en Python”</a:t>
            </a:r>
            <a:r>
              <a:rPr b="0" i="0" lang="es-419" sz="1350" u="none" cap="none" strike="noStrike">
                <a:solidFill>
                  <a:srgbClr val="B7B7B7"/>
                </a:solidFill>
                <a:latin typeface="DM Sans"/>
                <a:ea typeface="DM Sans"/>
                <a:cs typeface="DM Sans"/>
                <a:sym typeface="DM Sans"/>
              </a:rPr>
              <a:t>. Además se debe</a:t>
            </a:r>
            <a:r>
              <a:rPr lang="es-419" sz="1350">
                <a:solidFill>
                  <a:srgbClr val="B7B7B7"/>
                </a:solidFill>
                <a:latin typeface="DM Sans"/>
                <a:ea typeface="DM Sans"/>
                <a:cs typeface="DM Sans"/>
                <a:sym typeface="DM Sans"/>
              </a:rPr>
              <a:t>n</a:t>
            </a:r>
            <a:r>
              <a:rPr b="0" i="0" lang="es-419" sz="1350" u="none" cap="none" strike="noStrike">
                <a:solidFill>
                  <a:srgbClr val="B7B7B7"/>
                </a:solidFill>
                <a:latin typeface="DM Sans"/>
                <a:ea typeface="DM Sans"/>
                <a:cs typeface="DM Sans"/>
                <a:sym typeface="DM Sans"/>
              </a:rPr>
              <a:t> establecer las preguntas e hipótesis de interés sobre el dataset elegido. </a:t>
            </a:r>
            <a:r>
              <a:rPr lang="es-419" sz="1350">
                <a:solidFill>
                  <a:srgbClr val="B7B7B7"/>
                </a:solidFill>
                <a:latin typeface="DM Sans"/>
                <a:ea typeface="DM Sans"/>
                <a:cs typeface="DM Sans"/>
                <a:sym typeface="DM Sans"/>
              </a:rPr>
              <a:t>Finalmente,</a:t>
            </a:r>
            <a:r>
              <a:rPr b="0" i="0" lang="es-419" sz="1350" u="none" cap="none" strike="noStrike">
                <a:solidFill>
                  <a:srgbClr val="B7B7B7"/>
                </a:solidFill>
                <a:latin typeface="DM Sans"/>
                <a:ea typeface="DM Sans"/>
                <a:cs typeface="DM Sans"/>
                <a:sym typeface="DM Sans"/>
              </a:rPr>
              <a:t> deberá</a:t>
            </a:r>
            <a:r>
              <a:rPr lang="es-419" sz="1350">
                <a:solidFill>
                  <a:srgbClr val="B7B7B7"/>
                </a:solidFill>
                <a:latin typeface="DM Sans"/>
                <a:ea typeface="DM Sans"/>
                <a:cs typeface="DM Sans"/>
                <a:sym typeface="DM Sans"/>
              </a:rPr>
              <a:t>s</a:t>
            </a:r>
            <a:r>
              <a:rPr b="0" i="0" lang="es-419" sz="1350" u="none" cap="none" strike="noStrike">
                <a:solidFill>
                  <a:srgbClr val="B7B7B7"/>
                </a:solidFill>
                <a:latin typeface="DM Sans"/>
                <a:ea typeface="DM Sans"/>
                <a:cs typeface="DM Sans"/>
                <a:sym typeface="DM Sans"/>
              </a:rPr>
              <a:t> generar visualizaciones (univariadas, bivariadas o multivariadas) junto con resúmenes numéricos acompañado de la interpretaciones respectivas que permitan responder la pregunta problema</a:t>
            </a:r>
            <a:r>
              <a:rPr b="0" i="0" lang="es-419" sz="1350" u="none" cap="none" strike="noStrike">
                <a:solidFill>
                  <a:srgbClr val="B7B7B7"/>
                </a:solidFill>
                <a:highlight>
                  <a:schemeClr val="lt1"/>
                </a:highlight>
                <a:latin typeface="DM Sans"/>
                <a:ea typeface="DM Sans"/>
                <a:cs typeface="DM Sans"/>
                <a:sym typeface="DM Sans"/>
              </a:rPr>
              <a:t>.</a:t>
            </a:r>
            <a:endParaRPr b="0" i="0" sz="2000" u="none" cap="none" strike="noStrike">
              <a:solidFill>
                <a:srgbClr val="B7B7B7"/>
              </a:solidFill>
              <a:latin typeface="DM Sans"/>
              <a:ea typeface="DM Sans"/>
              <a:cs typeface="DM Sans"/>
              <a:sym typeface="DM Sans"/>
            </a:endParaRPr>
          </a:p>
        </p:txBody>
      </p:sp>
      <p:sp>
        <p:nvSpPr>
          <p:cNvPr id="504" name="Google Shape;504;p104"/>
          <p:cNvSpPr/>
          <p:nvPr/>
        </p:nvSpPr>
        <p:spPr>
          <a:xfrm>
            <a:off x="4697825" y="5275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05"/>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419" sz="4000" u="none" cap="none" strike="noStrike">
                <a:solidFill>
                  <a:srgbClr val="000000"/>
                </a:solidFill>
                <a:latin typeface="DM Sans"/>
                <a:ea typeface="DM Sans"/>
                <a:cs typeface="DM Sans"/>
                <a:sym typeface="DM Sans"/>
              </a:rPr>
              <a:t>Recordemos</a:t>
            </a:r>
            <a:endParaRPr b="1" i="0" sz="4000" u="none" cap="none" strike="noStrike">
              <a:solidFill>
                <a:srgbClr val="000000"/>
              </a:solidFill>
              <a:latin typeface="DM Sans"/>
              <a:ea typeface="DM Sans"/>
              <a:cs typeface="DM Sans"/>
              <a:sym typeface="DM Sans"/>
            </a:endParaRPr>
          </a:p>
        </p:txBody>
      </p:sp>
      <p:pic>
        <p:nvPicPr>
          <p:cNvPr id="510" name="Google Shape;510;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1" name="Google Shape;511;p105"/>
          <p:cNvSpPr txBox="1"/>
          <p:nvPr/>
        </p:nvSpPr>
        <p:spPr>
          <a:xfrm>
            <a:off x="554400" y="1741025"/>
            <a:ext cx="2769000" cy="6003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Desafío anterior: </a:t>
            </a:r>
            <a:endParaRPr b="1"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Visualización en Python</a:t>
            </a:r>
            <a:endParaRPr b="1" i="0" sz="1350" u="none" cap="none" strike="noStrike">
              <a:solidFill>
                <a:srgbClr val="000000"/>
              </a:solidFill>
              <a:latin typeface="DM Sans"/>
              <a:ea typeface="DM Sans"/>
              <a:cs typeface="DM Sans"/>
              <a:sym typeface="DM Sans"/>
            </a:endParaRPr>
          </a:p>
        </p:txBody>
      </p:sp>
      <p:sp>
        <p:nvSpPr>
          <p:cNvPr id="512" name="Google Shape;512;p105"/>
          <p:cNvSpPr txBox="1"/>
          <p:nvPr/>
        </p:nvSpPr>
        <p:spPr>
          <a:xfrm>
            <a:off x="4023250" y="1224950"/>
            <a:ext cx="30594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chemeClr val="lt1"/>
                </a:highlight>
                <a:latin typeface="DM Sans"/>
                <a:ea typeface="DM Sans"/>
                <a:cs typeface="DM Sans"/>
                <a:sym typeface="DM Sans"/>
              </a:rPr>
              <a:t>Elegimos un dataset de interés</a:t>
            </a:r>
            <a:endParaRPr b="0" i="0" sz="1350" u="none" cap="none" strike="noStrike">
              <a:solidFill>
                <a:srgbClr val="000000"/>
              </a:solidFill>
              <a:highlight>
                <a:schemeClr val="lt1"/>
              </a:highlight>
              <a:latin typeface="DM Sans"/>
              <a:ea typeface="DM Sans"/>
              <a:cs typeface="DM Sans"/>
              <a:sym typeface="DM Sans"/>
            </a:endParaRPr>
          </a:p>
        </p:txBody>
      </p:sp>
      <p:sp>
        <p:nvSpPr>
          <p:cNvPr id="513" name="Google Shape;513;p105"/>
          <p:cNvSpPr txBox="1"/>
          <p:nvPr/>
        </p:nvSpPr>
        <p:spPr>
          <a:xfrm>
            <a:off x="4023250" y="1844975"/>
            <a:ext cx="30594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Realizamos </a:t>
            </a:r>
            <a:r>
              <a:rPr lang="es-419" sz="1350">
                <a:latin typeface="DM Sans"/>
                <a:ea typeface="DM Sans"/>
                <a:cs typeface="DM Sans"/>
                <a:sym typeface="DM Sans"/>
              </a:rPr>
              <a:t>gráficos</a:t>
            </a:r>
            <a:r>
              <a:rPr b="0" i="0" lang="es-419" sz="1350" u="none" cap="none" strike="noStrike">
                <a:solidFill>
                  <a:srgbClr val="000000"/>
                </a:solidFill>
                <a:latin typeface="DM Sans"/>
                <a:ea typeface="DM Sans"/>
                <a:cs typeface="DM Sans"/>
                <a:sym typeface="DM Sans"/>
              </a:rPr>
              <a:t> con </a:t>
            </a:r>
            <a:r>
              <a:rPr b="1" i="0" lang="es-419" sz="1350" u="none" cap="none" strike="noStrike">
                <a:solidFill>
                  <a:srgbClr val="000000"/>
                </a:solidFill>
                <a:latin typeface="DM Sans"/>
                <a:ea typeface="DM Sans"/>
                <a:cs typeface="DM Sans"/>
                <a:sym typeface="DM Sans"/>
              </a:rPr>
              <a:t>Matplotlib</a:t>
            </a:r>
            <a:endParaRPr b="1" i="0" sz="1350" u="none" cap="none" strike="noStrike">
              <a:solidFill>
                <a:srgbClr val="000000"/>
              </a:solidFill>
              <a:latin typeface="DM Sans"/>
              <a:ea typeface="DM Sans"/>
              <a:cs typeface="DM Sans"/>
              <a:sym typeface="DM Sans"/>
            </a:endParaRPr>
          </a:p>
        </p:txBody>
      </p:sp>
      <p:sp>
        <p:nvSpPr>
          <p:cNvPr id="514" name="Google Shape;514;p105"/>
          <p:cNvSpPr txBox="1"/>
          <p:nvPr/>
        </p:nvSpPr>
        <p:spPr>
          <a:xfrm>
            <a:off x="3975676" y="2465000"/>
            <a:ext cx="31071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Realizamos gráficos con </a:t>
            </a:r>
            <a:r>
              <a:rPr b="1" i="0" lang="es-419" sz="1350" u="none" cap="none" strike="noStrike">
                <a:solidFill>
                  <a:srgbClr val="000000"/>
                </a:solidFill>
                <a:latin typeface="DM Sans"/>
                <a:ea typeface="DM Sans"/>
                <a:cs typeface="DM Sans"/>
                <a:sym typeface="DM Sans"/>
              </a:rPr>
              <a:t>Seaborn</a:t>
            </a:r>
            <a:endParaRPr b="1" i="0" sz="1350" u="none" cap="none" strike="noStrike">
              <a:solidFill>
                <a:srgbClr val="000000"/>
              </a:solidFill>
              <a:latin typeface="DM Sans"/>
              <a:ea typeface="DM Sans"/>
              <a:cs typeface="DM Sans"/>
              <a:sym typeface="DM Sans"/>
            </a:endParaRPr>
          </a:p>
        </p:txBody>
      </p:sp>
      <p:cxnSp>
        <p:nvCxnSpPr>
          <p:cNvPr id="515" name="Google Shape;515;p105"/>
          <p:cNvCxnSpPr>
            <a:stCxn id="511" idx="3"/>
            <a:endCxn id="512" idx="1"/>
          </p:cNvCxnSpPr>
          <p:nvPr/>
        </p:nvCxnSpPr>
        <p:spPr>
          <a:xfrm flipH="1" rot="10800000">
            <a:off x="3323400" y="1421075"/>
            <a:ext cx="699900" cy="620100"/>
          </a:xfrm>
          <a:prstGeom prst="straightConnector1">
            <a:avLst/>
          </a:prstGeom>
          <a:noFill/>
          <a:ln cap="flat" cmpd="sng" w="9525">
            <a:solidFill>
              <a:srgbClr val="D4D4D4"/>
            </a:solidFill>
            <a:prstDash val="solid"/>
            <a:round/>
            <a:headEnd len="sm" w="sm" type="none"/>
            <a:tailEnd len="med" w="med" type="triangle"/>
          </a:ln>
        </p:spPr>
      </p:cxnSp>
      <p:cxnSp>
        <p:nvCxnSpPr>
          <p:cNvPr id="516" name="Google Shape;516;p105"/>
          <p:cNvCxnSpPr>
            <a:stCxn id="511" idx="3"/>
            <a:endCxn id="513" idx="1"/>
          </p:cNvCxnSpPr>
          <p:nvPr/>
        </p:nvCxnSpPr>
        <p:spPr>
          <a:xfrm>
            <a:off x="3323400" y="2041175"/>
            <a:ext cx="699900" cy="0"/>
          </a:xfrm>
          <a:prstGeom prst="straightConnector1">
            <a:avLst/>
          </a:prstGeom>
          <a:noFill/>
          <a:ln cap="flat" cmpd="sng" w="9525">
            <a:solidFill>
              <a:srgbClr val="D4D4D4"/>
            </a:solidFill>
            <a:prstDash val="solid"/>
            <a:round/>
            <a:headEnd len="sm" w="sm" type="none"/>
            <a:tailEnd len="med" w="med" type="triangle"/>
          </a:ln>
        </p:spPr>
      </p:cxnSp>
      <p:cxnSp>
        <p:nvCxnSpPr>
          <p:cNvPr id="517" name="Google Shape;517;p105"/>
          <p:cNvCxnSpPr>
            <a:stCxn id="511" idx="3"/>
            <a:endCxn id="514" idx="1"/>
          </p:cNvCxnSpPr>
          <p:nvPr/>
        </p:nvCxnSpPr>
        <p:spPr>
          <a:xfrm>
            <a:off x="3323400" y="2041175"/>
            <a:ext cx="652200" cy="620100"/>
          </a:xfrm>
          <a:prstGeom prst="straightConnector1">
            <a:avLst/>
          </a:prstGeom>
          <a:noFill/>
          <a:ln cap="flat" cmpd="sng" w="9525">
            <a:solidFill>
              <a:srgbClr val="DCDCDC"/>
            </a:solidFill>
            <a:prstDash val="solid"/>
            <a:round/>
            <a:headEnd len="sm" w="sm" type="none"/>
            <a:tailEnd len="med" w="med" type="triangle"/>
          </a:ln>
        </p:spPr>
      </p:cxnSp>
      <p:sp>
        <p:nvSpPr>
          <p:cNvPr id="518" name="Google Shape;518;p105"/>
          <p:cNvSpPr/>
          <p:nvPr/>
        </p:nvSpPr>
        <p:spPr>
          <a:xfrm>
            <a:off x="5315175" y="29830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05"/>
          <p:cNvSpPr/>
          <p:nvPr/>
        </p:nvSpPr>
        <p:spPr>
          <a:xfrm>
            <a:off x="3792675" y="3281225"/>
            <a:ext cx="3306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FF6A"/>
                </a:highlight>
                <a:latin typeface="DM Sans"/>
                <a:ea typeface="DM Sans"/>
                <a:cs typeface="DM Sans"/>
                <a:sym typeface="DM Sans"/>
              </a:rPr>
              <a:t>Obtención de Insights preliminares</a:t>
            </a:r>
            <a:endParaRPr b="0" i="0" sz="1350" u="none" cap="none" strike="noStrike">
              <a:solidFill>
                <a:srgbClr val="000000"/>
              </a:solidFill>
              <a:highlight>
                <a:srgbClr val="EAFF6A"/>
              </a:highlight>
              <a:latin typeface="DM Sans"/>
              <a:ea typeface="DM Sans"/>
              <a:cs typeface="DM Sans"/>
              <a:sym typeface="DM Sans"/>
            </a:endParaRPr>
          </a:p>
        </p:txBody>
      </p:sp>
      <p:sp>
        <p:nvSpPr>
          <p:cNvPr id="520" name="Google Shape;520;p105"/>
          <p:cNvSpPr txBox="1"/>
          <p:nvPr/>
        </p:nvSpPr>
        <p:spPr>
          <a:xfrm>
            <a:off x="3945675" y="4059275"/>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chemeClr val="dk1"/>
                </a:solidFill>
                <a:highlight>
                  <a:schemeClr val="lt1"/>
                </a:highlight>
                <a:latin typeface="DM Sans"/>
                <a:ea typeface="DM Sans"/>
                <a:cs typeface="DM Sans"/>
                <a:sym typeface="DM Sans"/>
              </a:rPr>
              <a:t>💡</a:t>
            </a:r>
            <a:endParaRPr b="0" i="0" sz="3000" u="none" cap="none" strike="noStrike">
              <a:solidFill>
                <a:srgbClr val="000000"/>
              </a:solidFill>
              <a:highlight>
                <a:schemeClr val="lt1"/>
              </a:highlight>
              <a:latin typeface="Arial"/>
              <a:ea typeface="Arial"/>
              <a:cs typeface="Arial"/>
              <a:sym typeface="Arial"/>
            </a:endParaRPr>
          </a:p>
        </p:txBody>
      </p:sp>
      <p:sp>
        <p:nvSpPr>
          <p:cNvPr id="521" name="Google Shape;521;p105"/>
          <p:cNvSpPr/>
          <p:nvPr/>
        </p:nvSpPr>
        <p:spPr>
          <a:xfrm>
            <a:off x="5315175" y="36814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88"/>
          <p:cNvSpPr/>
          <p:nvPr/>
        </p:nvSpPr>
        <p:spPr>
          <a:xfrm>
            <a:off x="501450" y="1303375"/>
            <a:ext cx="69420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8"/>
          <p:cNvSpPr txBox="1"/>
          <p:nvPr/>
        </p:nvSpPr>
        <p:spPr>
          <a:xfrm>
            <a:off x="501450" y="8809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¡Bienvenidas y bienvenidos!</a:t>
            </a:r>
            <a:endParaRPr b="1" sz="4000">
              <a:solidFill>
                <a:schemeClr val="dk1"/>
              </a:solidFill>
              <a:latin typeface="DM Sans"/>
              <a:ea typeface="DM Sans"/>
              <a:cs typeface="DM Sans"/>
              <a:sym typeface="DM Sans"/>
            </a:endParaRPr>
          </a:p>
        </p:txBody>
      </p:sp>
      <p:sp>
        <p:nvSpPr>
          <p:cNvPr id="287" name="Google Shape;287;p88"/>
          <p:cNvSpPr txBox="1"/>
          <p:nvPr/>
        </p:nvSpPr>
        <p:spPr>
          <a:xfrm>
            <a:off x="501450" y="179210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Qué bueno encontrarlos/as en este espacio el cual hemos creado para que puedan conseguir en un mismo lugar, de manera rápida y ágil, todos los desafíos entregables que plantea el curso. </a:t>
            </a:r>
            <a:endParaRPr sz="1350">
              <a:latin typeface="DM Sans"/>
              <a:ea typeface="DM Sans"/>
              <a:cs typeface="DM Sans"/>
              <a:sym typeface="DM Sans"/>
            </a:endParaRPr>
          </a:p>
        </p:txBody>
      </p:sp>
      <p:sp>
        <p:nvSpPr>
          <p:cNvPr id="288" name="Google Shape;288;p88"/>
          <p:cNvSpPr txBox="1"/>
          <p:nvPr/>
        </p:nvSpPr>
        <p:spPr>
          <a:xfrm>
            <a:off x="4555675" y="1792100"/>
            <a:ext cx="3834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A continuación presentamos el sistema de entregas de los cursos de Coder. Luego, en un tablero, podrán ver </a:t>
            </a:r>
            <a:r>
              <a:rPr b="1" lang="es-419" sz="1350">
                <a:solidFill>
                  <a:schemeClr val="dk1"/>
                </a:solidFill>
                <a:latin typeface="DM Sans"/>
                <a:ea typeface="DM Sans"/>
                <a:cs typeface="DM Sans"/>
                <a:sym typeface="DM Sans"/>
              </a:rPr>
              <a:t>las clases establecidas en el programa además de la clase 0</a:t>
            </a:r>
            <a:r>
              <a:rPr lang="es-419" sz="1350">
                <a:solidFill>
                  <a:schemeClr val="dk1"/>
                </a:solidFill>
                <a:latin typeface="DM Sans"/>
                <a:ea typeface="DM Sans"/>
                <a:cs typeface="DM Sans"/>
                <a:sym typeface="DM Sans"/>
              </a:rPr>
              <a:t>, marcando con el ícono correspondiente las clases que sí tienen entregables (incluido el proyecto final).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 esta forma podrás tener un pantallazo del cronograma de clases y los desafíos que deberás completar.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106"/>
          <p:cNvGrpSpPr/>
          <p:nvPr/>
        </p:nvGrpSpPr>
        <p:grpSpPr>
          <a:xfrm>
            <a:off x="457347" y="468199"/>
            <a:ext cx="431074" cy="431074"/>
            <a:chOff x="3137108" y="2467173"/>
            <a:chExt cx="738900" cy="738900"/>
          </a:xfrm>
        </p:grpSpPr>
        <p:sp>
          <p:nvSpPr>
            <p:cNvPr id="527" name="Google Shape;527;p10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p106"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29" name="Google Shape;529;p106"/>
          <p:cNvSpPr txBox="1"/>
          <p:nvPr/>
        </p:nvSpPr>
        <p:spPr>
          <a:xfrm>
            <a:off x="457350" y="2217825"/>
            <a:ext cx="3834600" cy="297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50"/>
              <a:buFont typeface="Arial"/>
              <a:buNone/>
            </a:pPr>
            <a:r>
              <a:rPr b="0" i="0" lang="es-419" sz="1250" u="none" cap="none" strike="noStrike">
                <a:solidFill>
                  <a:srgbClr val="999999"/>
                </a:solidFill>
                <a:latin typeface="DM Sans"/>
                <a:ea typeface="DM Sans"/>
                <a:cs typeface="DM Sans"/>
                <a:sym typeface="DM Sans"/>
              </a:rPr>
              <a:t>Continuar</a:t>
            </a:r>
            <a:r>
              <a:rPr lang="es-419" sz="1250">
                <a:solidFill>
                  <a:srgbClr val="999999"/>
                </a:solidFill>
                <a:latin typeface="DM Sans"/>
                <a:ea typeface="DM Sans"/>
                <a:cs typeface="DM Sans"/>
                <a:sym typeface="DM Sans"/>
              </a:rPr>
              <a:t>á</a:t>
            </a:r>
            <a:r>
              <a:rPr b="0" i="0" lang="es-419" sz="1250" u="none" cap="none" strike="noStrike">
                <a:solidFill>
                  <a:srgbClr val="999999"/>
                </a:solidFill>
                <a:latin typeface="DM Sans"/>
                <a:ea typeface="DM Sans"/>
                <a:cs typeface="DM Sans"/>
                <a:sym typeface="DM Sans"/>
              </a:rPr>
              <a:t>s trabajando con base en lo realizado en el </a:t>
            </a:r>
            <a:r>
              <a:rPr b="1" i="0" lang="es-419" sz="1250" u="none" cap="none" strike="noStrike">
                <a:solidFill>
                  <a:srgbClr val="999999"/>
                </a:solidFill>
                <a:latin typeface="DM Sans"/>
                <a:ea typeface="DM Sans"/>
                <a:cs typeface="DM Sans"/>
                <a:sym typeface="DM Sans"/>
              </a:rPr>
              <a:t>Desafío entregable: Visualización en Python</a:t>
            </a:r>
            <a:r>
              <a:rPr b="0" i="0" lang="es-419" sz="1250" u="none" cap="none" strike="noStrike">
                <a:solidFill>
                  <a:srgbClr val="999999"/>
                </a:solidFill>
                <a:latin typeface="DM Sans"/>
                <a:ea typeface="DM Sans"/>
                <a:cs typeface="DM Sans"/>
                <a:sym typeface="DM Sans"/>
              </a:rPr>
              <a:t>, en esta oportunidad deber</a:t>
            </a:r>
            <a:r>
              <a:rPr lang="es-419" sz="1250">
                <a:solidFill>
                  <a:srgbClr val="999999"/>
                </a:solidFill>
                <a:latin typeface="DM Sans"/>
                <a:ea typeface="DM Sans"/>
                <a:cs typeface="DM Sans"/>
                <a:sym typeface="DM Sans"/>
              </a:rPr>
              <a:t>á</a:t>
            </a:r>
            <a:r>
              <a:rPr b="0" i="0" lang="es-419" sz="1250" u="none" cap="none" strike="noStrike">
                <a:solidFill>
                  <a:srgbClr val="999999"/>
                </a:solidFill>
                <a:latin typeface="DM Sans"/>
                <a:ea typeface="DM Sans"/>
                <a:cs typeface="DM Sans"/>
                <a:sym typeface="DM Sans"/>
              </a:rPr>
              <a:t>s complementar con lo siguiente:</a:t>
            </a:r>
            <a:endParaRPr b="0" i="0" sz="1250" u="none" cap="none" strike="noStrike">
              <a:solidFill>
                <a:srgbClr val="999999"/>
              </a:solidFill>
              <a:latin typeface="DM Sans"/>
              <a:ea typeface="DM Sans"/>
              <a:cs typeface="DM Sans"/>
              <a:sym typeface="DM Sans"/>
            </a:endParaRPr>
          </a:p>
          <a:p>
            <a:pPr indent="-307975" lvl="0" marL="457200" marR="0" rtl="0" algn="l">
              <a:lnSpc>
                <a:spcPct val="100000"/>
              </a:lnSpc>
              <a:spcBef>
                <a:spcPts val="0"/>
              </a:spcBef>
              <a:spcAft>
                <a:spcPts val="0"/>
              </a:spcAft>
              <a:buClr>
                <a:srgbClr val="999999"/>
              </a:buClr>
              <a:buSzPts val="1250"/>
              <a:buFont typeface="DM Sans"/>
              <a:buAutoNum type="arabicPeriod"/>
            </a:pPr>
            <a:r>
              <a:rPr b="0" i="0" lang="es-419" sz="1250" u="none" cap="none" strike="noStrike">
                <a:solidFill>
                  <a:srgbClr val="999999"/>
                </a:solidFill>
                <a:latin typeface="DM Sans"/>
                <a:ea typeface="DM Sans"/>
                <a:cs typeface="DM Sans"/>
                <a:sym typeface="DM Sans"/>
              </a:rPr>
              <a:t>Generar preguntas de interés o hipótesis de interés sobre el dataset elegido para el proyecto final.</a:t>
            </a:r>
            <a:endParaRPr b="0" i="0" sz="1250" u="none" cap="none" strike="noStrike">
              <a:solidFill>
                <a:srgbClr val="999999"/>
              </a:solidFill>
              <a:latin typeface="DM Sans"/>
              <a:ea typeface="DM Sans"/>
              <a:cs typeface="DM Sans"/>
              <a:sym typeface="DM Sans"/>
            </a:endParaRPr>
          </a:p>
          <a:p>
            <a:pPr indent="-307975" lvl="0" marL="457200" marR="0" rtl="0" algn="l">
              <a:lnSpc>
                <a:spcPct val="100000"/>
              </a:lnSpc>
              <a:spcBef>
                <a:spcPts val="0"/>
              </a:spcBef>
              <a:spcAft>
                <a:spcPts val="0"/>
              </a:spcAft>
              <a:buClr>
                <a:srgbClr val="999999"/>
              </a:buClr>
              <a:buSzPts val="1250"/>
              <a:buFont typeface="DM Sans"/>
              <a:buAutoNum type="arabicPeriod"/>
            </a:pPr>
            <a:r>
              <a:rPr b="0" i="0" lang="es-419" sz="1250" u="none" cap="none" strike="noStrike">
                <a:solidFill>
                  <a:srgbClr val="999999"/>
                </a:solidFill>
                <a:latin typeface="DM Sans"/>
                <a:ea typeface="DM Sans"/>
                <a:cs typeface="DM Sans"/>
                <a:sym typeface="DM Sans"/>
              </a:rPr>
              <a:t>Crear visualizaciones (univariados, bivariados o trivariados) junto con resúmenes numéricos básicos acordes con los tipos de variables disponibles.</a:t>
            </a:r>
            <a:endParaRPr b="0" i="0" sz="1250" u="none" cap="none" strike="noStrike">
              <a:solidFill>
                <a:srgbClr val="999999"/>
              </a:solidFill>
              <a:latin typeface="DM Sans"/>
              <a:ea typeface="DM Sans"/>
              <a:cs typeface="DM Sans"/>
              <a:sym typeface="DM Sans"/>
            </a:endParaRPr>
          </a:p>
          <a:p>
            <a:pPr indent="-307975" lvl="0" marL="457200" marR="0" rtl="0" algn="l">
              <a:lnSpc>
                <a:spcPct val="100000"/>
              </a:lnSpc>
              <a:spcBef>
                <a:spcPts val="0"/>
              </a:spcBef>
              <a:spcAft>
                <a:spcPts val="0"/>
              </a:spcAft>
              <a:buClr>
                <a:srgbClr val="999999"/>
              </a:buClr>
              <a:buSzPts val="1250"/>
              <a:buFont typeface="DM Sans"/>
              <a:buAutoNum type="arabicPeriod"/>
            </a:pPr>
            <a:r>
              <a:rPr b="0" i="0" lang="es-419" sz="1250" u="none" cap="none" strike="noStrike">
                <a:solidFill>
                  <a:srgbClr val="999999"/>
                </a:solidFill>
                <a:latin typeface="DM Sans"/>
                <a:ea typeface="DM Sans"/>
                <a:cs typeface="DM Sans"/>
                <a:sym typeface="DM Sans"/>
              </a:rPr>
              <a:t>Interpretar los resultados obtenidos</a:t>
            </a:r>
            <a:endParaRPr b="0" i="0" sz="12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530" name="Google Shape;530;p106"/>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Estructurando un Proyecto de DS (parte I)</a:t>
            </a:r>
            <a:endParaRPr b="1" i="0" sz="4000" u="none" cap="none" strike="noStrike">
              <a:solidFill>
                <a:schemeClr val="dk1"/>
              </a:solidFill>
              <a:latin typeface="DM Sans"/>
              <a:ea typeface="DM Sans"/>
              <a:cs typeface="DM Sans"/>
              <a:sym typeface="DM Sans"/>
            </a:endParaRPr>
          </a:p>
        </p:txBody>
      </p:sp>
      <p:pic>
        <p:nvPicPr>
          <p:cNvPr id="531" name="Google Shape;531;p10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2" name="Google Shape;532;p10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533" name="Google Shape;533;p106"/>
          <p:cNvSpPr txBox="1"/>
          <p:nvPr/>
        </p:nvSpPr>
        <p:spPr>
          <a:xfrm>
            <a:off x="4527575" y="1908175"/>
            <a:ext cx="3834600" cy="321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250" u="none" cap="none" strike="noStrike">
                <a:solidFill>
                  <a:srgbClr val="999999"/>
                </a:solidFill>
                <a:latin typeface="DM Sans"/>
                <a:ea typeface="DM Sans"/>
                <a:cs typeface="DM Sans"/>
                <a:sym typeface="DM Sans"/>
              </a:rPr>
              <a:t>Entregar un archivo con formato .ipynb. Debe tener el nombre </a:t>
            </a:r>
            <a:r>
              <a:rPr b="0" i="0" lang="es-419" sz="1250" u="none" cap="none" strike="noStrike">
                <a:solidFill>
                  <a:srgbClr val="999999"/>
                </a:solidFill>
                <a:highlight>
                  <a:srgbClr val="A6FFCA"/>
                </a:highlight>
                <a:latin typeface="DM Sans"/>
                <a:ea typeface="DM Sans"/>
                <a:cs typeface="DM Sans"/>
                <a:sym typeface="DM Sans"/>
              </a:rPr>
              <a:t>“ProyectoDS_ParteI_+Apellido.ipynb”</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chemeClr val="accent4"/>
              </a:buClr>
              <a:buSzPts val="1250"/>
              <a:buFont typeface="DM Sans"/>
              <a:buChar char="✓"/>
            </a:pPr>
            <a:r>
              <a:rPr b="0" i="0" lang="es-419" sz="1250" u="none" cap="none" strike="noStrike">
                <a:solidFill>
                  <a:srgbClr val="999999"/>
                </a:solidFill>
                <a:latin typeface="DM Sans"/>
                <a:ea typeface="DM Sans"/>
                <a:cs typeface="DM Sans"/>
                <a:sym typeface="DM Sans"/>
              </a:rPr>
              <a:t>Preparar el código y probar los resultados con subconjuntos del conjunto original.</a:t>
            </a:r>
            <a:endParaRPr b="0" i="0" sz="1250" u="none" cap="none" strike="noStrike">
              <a:solidFill>
                <a:srgbClr val="999999"/>
              </a:solidFill>
              <a:latin typeface="DM Sans"/>
              <a:ea typeface="DM Sans"/>
              <a:cs typeface="DM Sans"/>
              <a:sym typeface="DM Sans"/>
            </a:endParaRPr>
          </a:p>
          <a:p>
            <a:pPr indent="-307975" lvl="0" marL="457200" marR="0" rtl="0" algn="l">
              <a:lnSpc>
                <a:spcPct val="100000"/>
              </a:lnSpc>
              <a:spcBef>
                <a:spcPts val="0"/>
              </a:spcBef>
              <a:spcAft>
                <a:spcPts val="0"/>
              </a:spcAft>
              <a:buClr>
                <a:schemeClr val="accent4"/>
              </a:buClr>
              <a:buSzPts val="1250"/>
              <a:buFont typeface="DM Sans"/>
              <a:buChar char="✓"/>
            </a:pPr>
            <a:r>
              <a:rPr lang="es-419" sz="1250" u="sng">
                <a:solidFill>
                  <a:schemeClr val="hlink"/>
                </a:solidFill>
                <a:latin typeface="DM Sans"/>
                <a:ea typeface="DM Sans"/>
                <a:cs typeface="DM Sans"/>
                <a:sym typeface="DM Sans"/>
                <a:hlinkClick r:id="rId5"/>
              </a:rPr>
              <a:t>Link video explicativo</a:t>
            </a:r>
            <a:endParaRPr sz="1250">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Aspectos a incluir:</a:t>
            </a:r>
            <a:endParaRPr b="0" i="0" sz="1350" u="none" cap="none" strike="noStrike">
              <a:solidFill>
                <a:schemeClr val="dk1"/>
              </a:solidFill>
              <a:latin typeface="DM Sans"/>
              <a:ea typeface="DM Sans"/>
              <a:cs typeface="DM Sans"/>
              <a:sym typeface="DM Sans"/>
            </a:endParaRPr>
          </a:p>
          <a:p>
            <a:pPr indent="-307975" lvl="0" marL="457200" marR="0" rtl="0" algn="l">
              <a:lnSpc>
                <a:spcPct val="100000"/>
              </a:lnSpc>
              <a:spcBef>
                <a:spcPts val="0"/>
              </a:spcBef>
              <a:spcAft>
                <a:spcPts val="0"/>
              </a:spcAft>
              <a:buClr>
                <a:schemeClr val="accent4"/>
              </a:buClr>
              <a:buSzPts val="1250"/>
              <a:buFont typeface="DM Sans"/>
              <a:buChar char="✓"/>
            </a:pPr>
            <a:r>
              <a:rPr b="0" i="0" lang="es-419" sz="1250" u="none" cap="none" strike="noStrike">
                <a:solidFill>
                  <a:srgbClr val="B7B7B7"/>
                </a:solidFill>
                <a:latin typeface="DM Sans"/>
                <a:ea typeface="DM Sans"/>
                <a:cs typeface="DM Sans"/>
                <a:sym typeface="DM Sans"/>
              </a:rPr>
              <a:t>El código debe estar hecho en un notebook y debe estar probado.</a:t>
            </a:r>
            <a:endParaRPr b="0" i="0" sz="125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534" name="Google Shape;534;p10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Estudios de casos de modelo analítico II</a:t>
            </a:r>
            <a:endParaRPr b="1" sz="4000">
              <a:solidFill>
                <a:schemeClr val="dk1"/>
              </a:solidFill>
              <a:latin typeface="DM Sans"/>
              <a:ea typeface="DM Sans"/>
              <a:cs typeface="DM Sans"/>
              <a:sym typeface="DM Sans"/>
            </a:endParaRPr>
          </a:p>
        </p:txBody>
      </p:sp>
      <p:sp>
        <p:nvSpPr>
          <p:cNvPr id="540" name="Google Shape;540;p10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9 - Parte II</a:t>
            </a:r>
            <a:endParaRPr sz="16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108"/>
          <p:cNvGrpSpPr/>
          <p:nvPr/>
        </p:nvGrpSpPr>
        <p:grpSpPr>
          <a:xfrm>
            <a:off x="4202558" y="714498"/>
            <a:ext cx="738900" cy="738900"/>
            <a:chOff x="3137108" y="2467173"/>
            <a:chExt cx="738900" cy="738900"/>
          </a:xfrm>
        </p:grpSpPr>
        <p:sp>
          <p:nvSpPr>
            <p:cNvPr id="546" name="Google Shape;546;p10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p108"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48" name="Google Shape;548;p108"/>
          <p:cNvSpPr txBox="1"/>
          <p:nvPr/>
        </p:nvSpPr>
        <p:spPr>
          <a:xfrm>
            <a:off x="1461300" y="16192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Estructurando un Proyecto de DS (parte II)</a:t>
            </a:r>
            <a:endParaRPr b="1" i="0" sz="4000" u="none" cap="none" strike="noStrike">
              <a:solidFill>
                <a:schemeClr val="dk1"/>
              </a:solidFill>
              <a:highlight>
                <a:srgbClr val="EAFF6A"/>
              </a:highlight>
              <a:latin typeface="DM Sans"/>
              <a:ea typeface="DM Sans"/>
              <a:cs typeface="DM Sans"/>
              <a:sym typeface="DM Sans"/>
            </a:endParaRPr>
          </a:p>
        </p:txBody>
      </p:sp>
      <p:sp>
        <p:nvSpPr>
          <p:cNvPr id="549" name="Google Shape;549;p108"/>
          <p:cNvSpPr txBox="1"/>
          <p:nvPr/>
        </p:nvSpPr>
        <p:spPr>
          <a:xfrm>
            <a:off x="673950" y="2912275"/>
            <a:ext cx="77961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419" sz="1350" u="none" cap="none" strike="noStrike">
                <a:solidFill>
                  <a:srgbClr val="9E9E9E"/>
                </a:solidFill>
                <a:latin typeface="DM Sans"/>
                <a:ea typeface="DM Sans"/>
                <a:cs typeface="DM Sans"/>
                <a:sym typeface="DM Sans"/>
              </a:rPr>
              <a:t>Deberá</a:t>
            </a:r>
            <a:r>
              <a:rPr lang="es-419" sz="1350">
                <a:solidFill>
                  <a:srgbClr val="9E9E9E"/>
                </a:solidFill>
                <a:latin typeface="DM Sans"/>
                <a:ea typeface="DM Sans"/>
                <a:cs typeface="DM Sans"/>
                <a:sym typeface="DM Sans"/>
              </a:rPr>
              <a:t>s</a:t>
            </a:r>
            <a:r>
              <a:rPr b="0" i="0" lang="es-419" sz="1350" u="none" cap="none" strike="noStrike">
                <a:solidFill>
                  <a:srgbClr val="9E9E9E"/>
                </a:solidFill>
                <a:latin typeface="DM Sans"/>
                <a:ea typeface="DM Sans"/>
                <a:cs typeface="DM Sans"/>
                <a:sym typeface="DM Sans"/>
              </a:rPr>
              <a:t> entregar el cuarto avance de </a:t>
            </a:r>
            <a:r>
              <a:rPr lang="es-419" sz="1350">
                <a:solidFill>
                  <a:srgbClr val="9E9E9E"/>
                </a:solidFill>
                <a:latin typeface="DM Sans"/>
                <a:ea typeface="DM Sans"/>
                <a:cs typeface="DM Sans"/>
                <a:sym typeface="DM Sans"/>
              </a:rPr>
              <a:t>t</a:t>
            </a:r>
            <a:r>
              <a:rPr b="0" i="0" lang="es-419" sz="1350" u="none" cap="none" strike="noStrike">
                <a:solidFill>
                  <a:srgbClr val="9E9E9E"/>
                </a:solidFill>
                <a:latin typeface="DM Sans"/>
                <a:ea typeface="DM Sans"/>
                <a:cs typeface="DM Sans"/>
                <a:sym typeface="DM Sans"/>
              </a:rPr>
              <a:t>u proyecto final. Continuar</a:t>
            </a:r>
            <a:r>
              <a:rPr lang="es-419" sz="1350">
                <a:solidFill>
                  <a:srgbClr val="9E9E9E"/>
                </a:solidFill>
                <a:latin typeface="DM Sans"/>
                <a:ea typeface="DM Sans"/>
                <a:cs typeface="DM Sans"/>
                <a:sym typeface="DM Sans"/>
              </a:rPr>
              <a:t>emos</a:t>
            </a:r>
            <a:r>
              <a:rPr b="0" i="0" lang="es-419" sz="1350" u="none" cap="none" strike="noStrike">
                <a:solidFill>
                  <a:srgbClr val="9E9E9E"/>
                </a:solidFill>
                <a:latin typeface="DM Sans"/>
                <a:ea typeface="DM Sans"/>
                <a:cs typeface="DM Sans"/>
                <a:sym typeface="DM Sans"/>
              </a:rPr>
              <a:t> hablando sobre lo trabajado en el desafío </a:t>
            </a:r>
            <a:r>
              <a:rPr b="1" i="0" lang="es-419" sz="1350" u="none" cap="none" strike="noStrike">
                <a:solidFill>
                  <a:srgbClr val="9E9E9E"/>
                </a:solidFill>
                <a:latin typeface="DM Sans"/>
                <a:ea typeface="DM Sans"/>
                <a:cs typeface="DM Sans"/>
                <a:sym typeface="DM Sans"/>
              </a:rPr>
              <a:t>Estructurando un proyecto DS-Parte I</a:t>
            </a:r>
            <a:r>
              <a:rPr b="0" i="0" lang="es-419" sz="1350" u="none" cap="none" strike="noStrike">
                <a:solidFill>
                  <a:srgbClr val="9E9E9E"/>
                </a:solidFill>
                <a:latin typeface="DM Sans"/>
                <a:ea typeface="DM Sans"/>
                <a:cs typeface="DM Sans"/>
                <a:sym typeface="DM Sans"/>
              </a:rPr>
              <a:t>. Creará</a:t>
            </a:r>
            <a:r>
              <a:rPr lang="es-419" sz="1350">
                <a:solidFill>
                  <a:srgbClr val="9E9E9E"/>
                </a:solidFill>
                <a:latin typeface="DM Sans"/>
                <a:ea typeface="DM Sans"/>
                <a:cs typeface="DM Sans"/>
                <a:sym typeface="DM Sans"/>
              </a:rPr>
              <a:t>s</a:t>
            </a:r>
            <a:r>
              <a:rPr b="0" i="0" lang="es-419" sz="1350" u="none" cap="none" strike="noStrike">
                <a:solidFill>
                  <a:srgbClr val="9E9E9E"/>
                </a:solidFill>
                <a:latin typeface="DM Sans"/>
                <a:ea typeface="DM Sans"/>
                <a:cs typeface="DM Sans"/>
                <a:sym typeface="DM Sans"/>
              </a:rPr>
              <a:t> un notebook donde se resuelvan los siguientes apartados: i) Abstracto, ii) Preguntas/hipótesis, iii) EDA, iv) recomendaciones con base en insights observados y v) tener definido en el notebook las secciones: Objetivo, Contexto Comercial, Problema Comercial Contexto </a:t>
            </a:r>
            <a:r>
              <a:rPr lang="es-419" sz="1350">
                <a:solidFill>
                  <a:srgbClr val="9E9E9E"/>
                </a:solidFill>
                <a:latin typeface="DM Sans"/>
                <a:ea typeface="DM Sans"/>
                <a:cs typeface="DM Sans"/>
                <a:sym typeface="DM Sans"/>
              </a:rPr>
              <a:t>analítico</a:t>
            </a:r>
            <a:r>
              <a:rPr b="0" i="0" lang="es-419" sz="1350" u="none" cap="none" strike="noStrike">
                <a:solidFill>
                  <a:srgbClr val="9E9E9E"/>
                </a:solidFill>
                <a:latin typeface="DM Sans"/>
                <a:ea typeface="DM Sans"/>
                <a:cs typeface="DM Sans"/>
                <a:sym typeface="DM Sans"/>
              </a:rPr>
              <a:t> y Exploratory Data Analysis (EDA)</a:t>
            </a:r>
            <a:endParaRPr b="0" i="0" sz="1350" u="none" cap="none" strike="noStrike">
              <a:solidFill>
                <a:srgbClr val="9E9E9E"/>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350" u="none" cap="none" strike="noStrike">
              <a:solidFill>
                <a:srgbClr val="9E9E9E"/>
              </a:solidFill>
              <a:latin typeface="DM Sans"/>
              <a:ea typeface="DM Sans"/>
              <a:cs typeface="DM Sans"/>
              <a:sym typeface="DM Sans"/>
            </a:endParaRPr>
          </a:p>
        </p:txBody>
      </p:sp>
      <p:sp>
        <p:nvSpPr>
          <p:cNvPr id="550" name="Google Shape;550;p108"/>
          <p:cNvSpPr/>
          <p:nvPr/>
        </p:nvSpPr>
        <p:spPr>
          <a:xfrm>
            <a:off x="4676000" y="5493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09"/>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419" sz="4000" u="none" cap="none" strike="noStrike">
                <a:solidFill>
                  <a:srgbClr val="000000"/>
                </a:solidFill>
                <a:latin typeface="DM Sans"/>
                <a:ea typeface="DM Sans"/>
                <a:cs typeface="DM Sans"/>
                <a:sym typeface="DM Sans"/>
              </a:rPr>
              <a:t>Recordemos</a:t>
            </a:r>
            <a:endParaRPr b="1" i="0" sz="4000" u="none" cap="none" strike="noStrike">
              <a:solidFill>
                <a:srgbClr val="000000"/>
              </a:solidFill>
              <a:latin typeface="DM Sans"/>
              <a:ea typeface="DM Sans"/>
              <a:cs typeface="DM Sans"/>
              <a:sym typeface="DM Sans"/>
            </a:endParaRPr>
          </a:p>
        </p:txBody>
      </p:sp>
      <p:pic>
        <p:nvPicPr>
          <p:cNvPr id="556" name="Google Shape;556;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7" name="Google Shape;557;p109"/>
          <p:cNvSpPr txBox="1"/>
          <p:nvPr/>
        </p:nvSpPr>
        <p:spPr>
          <a:xfrm>
            <a:off x="554400" y="1663175"/>
            <a:ext cx="2769000" cy="8082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Desafío anterior: </a:t>
            </a:r>
            <a:endParaRPr b="1"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Estructurando un proyecto DS- Parte 1</a:t>
            </a:r>
            <a:endParaRPr b="1" i="0" sz="1350" u="none" cap="none" strike="noStrike">
              <a:solidFill>
                <a:srgbClr val="000000"/>
              </a:solidFill>
              <a:latin typeface="DM Sans"/>
              <a:ea typeface="DM Sans"/>
              <a:cs typeface="DM Sans"/>
              <a:sym typeface="DM Sans"/>
            </a:endParaRPr>
          </a:p>
        </p:txBody>
      </p:sp>
      <p:sp>
        <p:nvSpPr>
          <p:cNvPr id="558" name="Google Shape;558;p109"/>
          <p:cNvSpPr txBox="1"/>
          <p:nvPr/>
        </p:nvSpPr>
        <p:spPr>
          <a:xfrm>
            <a:off x="4023250" y="1224950"/>
            <a:ext cx="30594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chemeClr val="lt1"/>
                </a:highlight>
                <a:latin typeface="DM Sans"/>
                <a:ea typeface="DM Sans"/>
                <a:cs typeface="DM Sans"/>
                <a:sym typeface="DM Sans"/>
              </a:rPr>
              <a:t>Generamos hipótesis de interés</a:t>
            </a:r>
            <a:endParaRPr b="0" i="0" sz="1350" u="none" cap="none" strike="noStrike">
              <a:solidFill>
                <a:srgbClr val="000000"/>
              </a:solidFill>
              <a:highlight>
                <a:schemeClr val="lt1"/>
              </a:highlight>
              <a:latin typeface="DM Sans"/>
              <a:ea typeface="DM Sans"/>
              <a:cs typeface="DM Sans"/>
              <a:sym typeface="DM Sans"/>
            </a:endParaRPr>
          </a:p>
        </p:txBody>
      </p:sp>
      <p:sp>
        <p:nvSpPr>
          <p:cNvPr id="559" name="Google Shape;559;p109"/>
          <p:cNvSpPr txBox="1"/>
          <p:nvPr/>
        </p:nvSpPr>
        <p:spPr>
          <a:xfrm>
            <a:off x="4023250" y="1741025"/>
            <a:ext cx="30594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Creamos visualizaciones y resúmenes numéricos</a:t>
            </a:r>
            <a:endParaRPr b="1" i="0" sz="1350" u="none" cap="none" strike="noStrike">
              <a:solidFill>
                <a:srgbClr val="000000"/>
              </a:solidFill>
              <a:latin typeface="DM Sans"/>
              <a:ea typeface="DM Sans"/>
              <a:cs typeface="DM Sans"/>
              <a:sym typeface="DM Sans"/>
            </a:endParaRPr>
          </a:p>
        </p:txBody>
      </p:sp>
      <p:sp>
        <p:nvSpPr>
          <p:cNvPr id="560" name="Google Shape;560;p109"/>
          <p:cNvSpPr txBox="1"/>
          <p:nvPr/>
        </p:nvSpPr>
        <p:spPr>
          <a:xfrm>
            <a:off x="3975676" y="2465000"/>
            <a:ext cx="3107100" cy="392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Encontramos patrones de interés</a:t>
            </a:r>
            <a:endParaRPr b="1" i="0" sz="1350" u="none" cap="none" strike="noStrike">
              <a:solidFill>
                <a:srgbClr val="000000"/>
              </a:solidFill>
              <a:latin typeface="DM Sans"/>
              <a:ea typeface="DM Sans"/>
              <a:cs typeface="DM Sans"/>
              <a:sym typeface="DM Sans"/>
            </a:endParaRPr>
          </a:p>
        </p:txBody>
      </p:sp>
      <p:cxnSp>
        <p:nvCxnSpPr>
          <p:cNvPr id="561" name="Google Shape;561;p109"/>
          <p:cNvCxnSpPr>
            <a:stCxn id="557" idx="3"/>
            <a:endCxn id="558" idx="1"/>
          </p:cNvCxnSpPr>
          <p:nvPr/>
        </p:nvCxnSpPr>
        <p:spPr>
          <a:xfrm flipH="1" rot="10800000">
            <a:off x="3323400" y="1421075"/>
            <a:ext cx="699900" cy="646200"/>
          </a:xfrm>
          <a:prstGeom prst="straightConnector1">
            <a:avLst/>
          </a:prstGeom>
          <a:noFill/>
          <a:ln cap="flat" cmpd="sng" w="9525">
            <a:solidFill>
              <a:srgbClr val="D4D4D4"/>
            </a:solidFill>
            <a:prstDash val="solid"/>
            <a:round/>
            <a:headEnd len="sm" w="sm" type="none"/>
            <a:tailEnd len="med" w="med" type="triangle"/>
          </a:ln>
        </p:spPr>
      </p:cxnSp>
      <p:cxnSp>
        <p:nvCxnSpPr>
          <p:cNvPr id="562" name="Google Shape;562;p109"/>
          <p:cNvCxnSpPr>
            <a:stCxn id="557" idx="3"/>
            <a:endCxn id="559" idx="1"/>
          </p:cNvCxnSpPr>
          <p:nvPr/>
        </p:nvCxnSpPr>
        <p:spPr>
          <a:xfrm flipH="1" rot="10800000">
            <a:off x="3323400" y="2041175"/>
            <a:ext cx="699900" cy="26100"/>
          </a:xfrm>
          <a:prstGeom prst="straightConnector1">
            <a:avLst/>
          </a:prstGeom>
          <a:noFill/>
          <a:ln cap="flat" cmpd="sng" w="9525">
            <a:solidFill>
              <a:srgbClr val="D4D4D4"/>
            </a:solidFill>
            <a:prstDash val="solid"/>
            <a:round/>
            <a:headEnd len="sm" w="sm" type="none"/>
            <a:tailEnd len="med" w="med" type="triangle"/>
          </a:ln>
        </p:spPr>
      </p:cxnSp>
      <p:cxnSp>
        <p:nvCxnSpPr>
          <p:cNvPr id="563" name="Google Shape;563;p109"/>
          <p:cNvCxnSpPr>
            <a:stCxn id="557" idx="3"/>
            <a:endCxn id="560" idx="1"/>
          </p:cNvCxnSpPr>
          <p:nvPr/>
        </p:nvCxnSpPr>
        <p:spPr>
          <a:xfrm>
            <a:off x="3323400" y="2067275"/>
            <a:ext cx="652200" cy="594000"/>
          </a:xfrm>
          <a:prstGeom prst="straightConnector1">
            <a:avLst/>
          </a:prstGeom>
          <a:noFill/>
          <a:ln cap="flat" cmpd="sng" w="9525">
            <a:solidFill>
              <a:srgbClr val="DCDCDC"/>
            </a:solidFill>
            <a:prstDash val="solid"/>
            <a:round/>
            <a:headEnd len="sm" w="sm" type="none"/>
            <a:tailEnd len="med" w="med" type="triangle"/>
          </a:ln>
        </p:spPr>
      </p:cxnSp>
      <p:sp>
        <p:nvSpPr>
          <p:cNvPr id="564" name="Google Shape;564;p109"/>
          <p:cNvSpPr/>
          <p:nvPr/>
        </p:nvSpPr>
        <p:spPr>
          <a:xfrm>
            <a:off x="5315175" y="29830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9"/>
          <p:cNvSpPr/>
          <p:nvPr/>
        </p:nvSpPr>
        <p:spPr>
          <a:xfrm>
            <a:off x="3792675" y="3281225"/>
            <a:ext cx="3306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FF6A"/>
                </a:highlight>
                <a:latin typeface="DM Sans"/>
                <a:ea typeface="DM Sans"/>
                <a:cs typeface="DM Sans"/>
                <a:sym typeface="DM Sans"/>
              </a:rPr>
              <a:t>Exploratory Data Analysis (EDA)</a:t>
            </a:r>
            <a:endParaRPr b="0" i="0" sz="1350" u="none" cap="none" strike="noStrike">
              <a:solidFill>
                <a:srgbClr val="000000"/>
              </a:solidFill>
              <a:highlight>
                <a:srgbClr val="EAFF6A"/>
              </a:highlight>
              <a:latin typeface="DM Sans"/>
              <a:ea typeface="DM Sans"/>
              <a:cs typeface="DM Sans"/>
              <a:sym typeface="DM Sans"/>
            </a:endParaRPr>
          </a:p>
        </p:txBody>
      </p:sp>
      <p:sp>
        <p:nvSpPr>
          <p:cNvPr id="566" name="Google Shape;566;p109"/>
          <p:cNvSpPr txBox="1"/>
          <p:nvPr/>
        </p:nvSpPr>
        <p:spPr>
          <a:xfrm>
            <a:off x="3945675" y="4059275"/>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chemeClr val="dk1"/>
                </a:solidFill>
                <a:highlight>
                  <a:schemeClr val="lt1"/>
                </a:highlight>
                <a:latin typeface="DM Sans"/>
                <a:ea typeface="DM Sans"/>
                <a:cs typeface="DM Sans"/>
                <a:sym typeface="DM Sans"/>
              </a:rPr>
              <a:t>💡</a:t>
            </a:r>
            <a:endParaRPr b="0" i="0" sz="3000" u="none" cap="none" strike="noStrike">
              <a:solidFill>
                <a:srgbClr val="000000"/>
              </a:solidFill>
              <a:highlight>
                <a:schemeClr val="lt1"/>
              </a:highlight>
              <a:latin typeface="Arial"/>
              <a:ea typeface="Arial"/>
              <a:cs typeface="Arial"/>
              <a:sym typeface="Arial"/>
            </a:endParaRPr>
          </a:p>
        </p:txBody>
      </p:sp>
      <p:sp>
        <p:nvSpPr>
          <p:cNvPr id="567" name="Google Shape;567;p109"/>
          <p:cNvSpPr/>
          <p:nvPr/>
        </p:nvSpPr>
        <p:spPr>
          <a:xfrm>
            <a:off x="5315175" y="3681425"/>
            <a:ext cx="261000" cy="3306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110"/>
          <p:cNvGrpSpPr/>
          <p:nvPr/>
        </p:nvGrpSpPr>
        <p:grpSpPr>
          <a:xfrm>
            <a:off x="457347" y="468199"/>
            <a:ext cx="431074" cy="431074"/>
            <a:chOff x="3137108" y="2467173"/>
            <a:chExt cx="738900" cy="738900"/>
          </a:xfrm>
        </p:grpSpPr>
        <p:sp>
          <p:nvSpPr>
            <p:cNvPr id="573" name="Google Shape;573;p11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11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75" name="Google Shape;575;p110"/>
          <p:cNvSpPr txBox="1"/>
          <p:nvPr/>
        </p:nvSpPr>
        <p:spPr>
          <a:xfrm>
            <a:off x="457350" y="2118025"/>
            <a:ext cx="4069200" cy="304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888888"/>
                </a:solidFill>
                <a:latin typeface="DM Sans"/>
                <a:ea typeface="DM Sans"/>
                <a:cs typeface="DM Sans"/>
                <a:sym typeface="DM Sans"/>
              </a:rPr>
              <a:t>Deber</a:t>
            </a:r>
            <a:r>
              <a:rPr lang="es-419" sz="1200">
                <a:solidFill>
                  <a:srgbClr val="888888"/>
                </a:solidFill>
                <a:latin typeface="DM Sans"/>
                <a:ea typeface="DM Sans"/>
                <a:cs typeface="DM Sans"/>
                <a:sym typeface="DM Sans"/>
              </a:rPr>
              <a:t>á</a:t>
            </a:r>
            <a:r>
              <a:rPr b="0" i="0" lang="es-419" sz="1200" u="none" cap="none" strike="noStrike">
                <a:solidFill>
                  <a:srgbClr val="888888"/>
                </a:solidFill>
                <a:latin typeface="DM Sans"/>
                <a:ea typeface="DM Sans"/>
                <a:cs typeface="DM Sans"/>
                <a:sym typeface="DM Sans"/>
              </a:rPr>
              <a:t>s complementar </a:t>
            </a:r>
            <a:r>
              <a:rPr b="1" i="0" lang="es-419" sz="1200" u="none" cap="none" strike="noStrike">
                <a:solidFill>
                  <a:srgbClr val="888888"/>
                </a:solidFill>
                <a:latin typeface="DM Sans"/>
                <a:ea typeface="DM Sans"/>
                <a:cs typeface="DM Sans"/>
                <a:sym typeface="DM Sans"/>
              </a:rPr>
              <a:t>la parte I </a:t>
            </a:r>
            <a:r>
              <a:rPr b="0" i="0" lang="es-419" sz="1200" u="none" cap="none" strike="noStrike">
                <a:solidFill>
                  <a:srgbClr val="888888"/>
                </a:solidFill>
                <a:latin typeface="DM Sans"/>
                <a:ea typeface="DM Sans"/>
                <a:cs typeface="DM Sans"/>
                <a:sym typeface="DM Sans"/>
              </a:rPr>
              <a:t>con:</a:t>
            </a:r>
            <a:endParaRPr b="0" i="0" sz="1200" u="none" cap="none" strike="noStrike">
              <a:solidFill>
                <a:srgbClr val="888888"/>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AutoNum type="arabicPeriod"/>
            </a:pPr>
            <a:r>
              <a:rPr b="0" i="0" lang="es-419" sz="1200" u="none" cap="none" strike="noStrike">
                <a:solidFill>
                  <a:srgbClr val="888888"/>
                </a:solidFill>
                <a:latin typeface="DM Sans"/>
                <a:ea typeface="DM Sans"/>
                <a:cs typeface="DM Sans"/>
                <a:sym typeface="DM Sans"/>
              </a:rPr>
              <a:t>Abstracto con motivación y audiencia</a:t>
            </a:r>
            <a:endParaRPr b="0" i="0" sz="1200" u="none" cap="none" strike="noStrike">
              <a:solidFill>
                <a:srgbClr val="888888"/>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AutoNum type="arabicPeriod"/>
            </a:pPr>
            <a:r>
              <a:rPr b="0" i="0" lang="es-419" sz="1200" u="none" cap="none" strike="noStrike">
                <a:solidFill>
                  <a:srgbClr val="888888"/>
                </a:solidFill>
                <a:latin typeface="DM Sans"/>
                <a:ea typeface="DM Sans"/>
                <a:cs typeface="DM Sans"/>
                <a:sym typeface="DM Sans"/>
              </a:rPr>
              <a:t>Preguntas/Hipótesis que queremos resolver mediante el análisis de datos</a:t>
            </a:r>
            <a:endParaRPr b="0" i="0" sz="1200" u="none" cap="none" strike="noStrike">
              <a:solidFill>
                <a:srgbClr val="888888"/>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AutoNum type="arabicPeriod"/>
            </a:pPr>
            <a:r>
              <a:rPr b="0" i="0" lang="es-419" sz="1200" u="none" cap="none" strike="noStrike">
                <a:solidFill>
                  <a:srgbClr val="888888"/>
                </a:solidFill>
                <a:latin typeface="DM Sans"/>
                <a:ea typeface="DM Sans"/>
                <a:cs typeface="DM Sans"/>
                <a:sym typeface="DM Sans"/>
              </a:rPr>
              <a:t>Análisis Exploratorio de Datos (EDA)</a:t>
            </a:r>
            <a:endParaRPr b="0" i="0" sz="1200" u="none" cap="none" strike="noStrike">
              <a:solidFill>
                <a:srgbClr val="888888"/>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AutoNum type="arabicPeriod"/>
            </a:pPr>
            <a:r>
              <a:rPr b="0" i="0" lang="es-419" sz="1200" u="none" cap="none" strike="noStrike">
                <a:solidFill>
                  <a:srgbClr val="888888"/>
                </a:solidFill>
                <a:latin typeface="DM Sans"/>
                <a:ea typeface="DM Sans"/>
                <a:cs typeface="DM Sans"/>
                <a:sym typeface="DM Sans"/>
              </a:rPr>
              <a:t>Con base en las visualizaciones y resúmenes numéricos generados del desafío anterior dar recomendaciones basados en los insights observados.</a:t>
            </a:r>
            <a:endParaRPr b="0" i="0" sz="1200" u="none" cap="none" strike="noStrike">
              <a:solidFill>
                <a:srgbClr val="888888"/>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Helvetica Neue Light"/>
              <a:buAutoNum type="arabicPeriod"/>
            </a:pPr>
            <a:r>
              <a:rPr b="0" i="0" lang="es-419" sz="1200" u="none" cap="none" strike="noStrike">
                <a:solidFill>
                  <a:srgbClr val="888888"/>
                </a:solidFill>
                <a:latin typeface="DM Sans"/>
                <a:ea typeface="DM Sans"/>
                <a:cs typeface="DM Sans"/>
                <a:sym typeface="DM Sans"/>
              </a:rPr>
              <a:t>Para esta oportunidad, </a:t>
            </a:r>
            <a:r>
              <a:rPr lang="es-419" sz="1200">
                <a:solidFill>
                  <a:srgbClr val="888888"/>
                </a:solidFill>
                <a:latin typeface="DM Sans"/>
                <a:ea typeface="DM Sans"/>
                <a:cs typeface="DM Sans"/>
                <a:sym typeface="DM Sans"/>
              </a:rPr>
              <a:t>deberás</a:t>
            </a:r>
            <a:r>
              <a:rPr b="0" i="0" lang="es-419" sz="1200" u="none" cap="none" strike="noStrike">
                <a:solidFill>
                  <a:srgbClr val="888888"/>
                </a:solidFill>
                <a:latin typeface="DM Sans"/>
                <a:ea typeface="DM Sans"/>
                <a:cs typeface="DM Sans"/>
                <a:sym typeface="DM Sans"/>
              </a:rPr>
              <a:t> tener avances en los apartados: Definición de objetivo, Contexto comercial, Problema Comercial, Contexto </a:t>
            </a:r>
            <a:r>
              <a:rPr lang="es-419" sz="1200">
                <a:solidFill>
                  <a:srgbClr val="888888"/>
                </a:solidFill>
                <a:latin typeface="DM Sans"/>
                <a:ea typeface="DM Sans"/>
                <a:cs typeface="DM Sans"/>
                <a:sym typeface="DM Sans"/>
              </a:rPr>
              <a:t>analítico</a:t>
            </a:r>
            <a:r>
              <a:rPr b="0" i="0" lang="es-419" sz="1200" u="none" cap="none" strike="noStrike">
                <a:solidFill>
                  <a:srgbClr val="888888"/>
                </a:solidFill>
                <a:latin typeface="DM Sans"/>
                <a:ea typeface="DM Sans"/>
                <a:cs typeface="DM Sans"/>
                <a:sym typeface="DM Sans"/>
              </a:rPr>
              <a:t>, Exploración de datos (EDA)</a:t>
            </a:r>
            <a:endParaRPr b="0" i="0" sz="1200" u="none" cap="none" strike="noStrike">
              <a:solidFill>
                <a:srgbClr val="888888"/>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50"/>
              <a:buFont typeface="Arial"/>
              <a:buNone/>
            </a:pPr>
            <a:r>
              <a:t/>
            </a:r>
            <a:endParaRPr b="0" i="0" sz="1250" u="sng" cap="none" strike="noStrike">
              <a:solidFill>
                <a:srgbClr val="83AEFB"/>
              </a:solidFill>
              <a:latin typeface="DM Sans"/>
              <a:ea typeface="DM Sans"/>
              <a:cs typeface="DM Sans"/>
              <a:sym typeface="DM Sans"/>
            </a:endParaRPr>
          </a:p>
        </p:txBody>
      </p:sp>
      <p:sp>
        <p:nvSpPr>
          <p:cNvPr id="576" name="Google Shape;576;p110"/>
          <p:cNvSpPr txBox="1"/>
          <p:nvPr/>
        </p:nvSpPr>
        <p:spPr>
          <a:xfrm>
            <a:off x="476250" y="972900"/>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Estructurando un Proyecto de DS (parte II)</a:t>
            </a:r>
            <a:endParaRPr b="1" i="0" sz="4000" u="none" cap="none" strike="noStrike">
              <a:solidFill>
                <a:schemeClr val="dk1"/>
              </a:solidFill>
              <a:latin typeface="DM Sans"/>
              <a:ea typeface="DM Sans"/>
              <a:cs typeface="DM Sans"/>
              <a:sym typeface="DM Sans"/>
            </a:endParaRPr>
          </a:p>
        </p:txBody>
      </p:sp>
      <p:pic>
        <p:nvPicPr>
          <p:cNvPr id="577" name="Google Shape;577;p11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78" name="Google Shape;578;p11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579" name="Google Shape;579;p110"/>
          <p:cNvSpPr txBox="1"/>
          <p:nvPr/>
        </p:nvSpPr>
        <p:spPr>
          <a:xfrm>
            <a:off x="4709000" y="1946125"/>
            <a:ext cx="3834600" cy="319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250" u="none" cap="none" strike="noStrike">
                <a:solidFill>
                  <a:srgbClr val="999999"/>
                </a:solidFill>
                <a:latin typeface="DM Sans"/>
                <a:ea typeface="DM Sans"/>
                <a:cs typeface="DM Sans"/>
                <a:sym typeface="DM Sans"/>
              </a:rPr>
              <a:t>Entregar un archivo con formato .ipynb. Debe tener el nombre </a:t>
            </a:r>
            <a:r>
              <a:rPr b="0" i="0" lang="es-419" sz="1250" u="none" cap="none" strike="noStrike">
                <a:solidFill>
                  <a:srgbClr val="999999"/>
                </a:solidFill>
                <a:highlight>
                  <a:srgbClr val="A6FFCA"/>
                </a:highlight>
                <a:latin typeface="DM Sans"/>
                <a:ea typeface="DM Sans"/>
                <a:cs typeface="DM Sans"/>
                <a:sym typeface="DM Sans"/>
              </a:rPr>
              <a:t>“ProyectoDS_ParteII_+Apellido.ipynb”</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b="0" i="0" lang="es-419" sz="1250" u="none" cap="none" strike="noStrike">
                <a:solidFill>
                  <a:srgbClr val="999999"/>
                </a:solidFill>
                <a:latin typeface="DM Sans"/>
                <a:ea typeface="DM Sans"/>
                <a:cs typeface="DM Sans"/>
                <a:sym typeface="DM Sans"/>
              </a:rPr>
              <a:t>Preparar el código y probar los resultados con subconjuntos del conjunto original.</a:t>
            </a:r>
            <a:endParaRPr b="0" i="0" sz="1250" u="none" cap="none" strike="noStrike">
              <a:solidFill>
                <a:srgbClr val="999999"/>
              </a:solidFill>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lang="es-419" sz="1250" u="sng">
                <a:solidFill>
                  <a:schemeClr val="hlink"/>
                </a:solidFill>
                <a:latin typeface="DM Sans"/>
                <a:ea typeface="DM Sans"/>
                <a:cs typeface="DM Sans"/>
                <a:sym typeface="DM Sans"/>
                <a:hlinkClick r:id="rId5"/>
              </a:rPr>
              <a:t>Link video explicativo</a:t>
            </a:r>
            <a:endParaRPr sz="1250">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50">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Aspectos a incluir:</a:t>
            </a:r>
            <a:endParaRPr b="0" i="0" sz="1350" u="none" cap="none" strike="noStrike">
              <a:solidFill>
                <a:schemeClr val="dk1"/>
              </a:solidFill>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b="0" i="0" lang="es-419" sz="1250" u="none" cap="none" strike="noStrike">
                <a:solidFill>
                  <a:srgbClr val="999999"/>
                </a:solidFill>
                <a:latin typeface="DM Sans"/>
                <a:ea typeface="DM Sans"/>
                <a:cs typeface="DM Sans"/>
                <a:sym typeface="DM Sans"/>
              </a:rPr>
              <a:t>El código debe estar hecho en un notebook y debe estar probado.</a:t>
            </a:r>
            <a:endParaRPr b="0" i="0" sz="12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580" name="Google Shape;580;p11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1"/>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Algoritmos y Validación de Modelos de Machine Learning</a:t>
            </a:r>
            <a:endParaRPr b="1" sz="4000">
              <a:solidFill>
                <a:schemeClr val="dk1"/>
              </a:solidFill>
              <a:latin typeface="DM Sans"/>
              <a:ea typeface="DM Sans"/>
              <a:cs typeface="DM Sans"/>
              <a:sym typeface="DM Sans"/>
            </a:endParaRPr>
          </a:p>
        </p:txBody>
      </p:sp>
      <p:sp>
        <p:nvSpPr>
          <p:cNvPr id="586" name="Google Shape;586;p11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10 - Parte II</a:t>
            </a:r>
            <a:endParaRPr sz="16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p112"/>
          <p:cNvGrpSpPr/>
          <p:nvPr/>
        </p:nvGrpSpPr>
        <p:grpSpPr>
          <a:xfrm>
            <a:off x="4202558" y="994173"/>
            <a:ext cx="738900" cy="738900"/>
            <a:chOff x="3137108" y="2467173"/>
            <a:chExt cx="738900" cy="738900"/>
          </a:xfrm>
        </p:grpSpPr>
        <p:sp>
          <p:nvSpPr>
            <p:cNvPr id="592" name="Google Shape;592;p11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11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4" name="Google Shape;594;p112"/>
          <p:cNvSpPr txBox="1"/>
          <p:nvPr/>
        </p:nvSpPr>
        <p:spPr>
          <a:xfrm>
            <a:off x="1334800" y="19412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Práctica integradora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95" name="Google Shape;595;p112"/>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Deberás entregar el quinto avance de tu proyecto final. Continuaremos hablando sobre lo trabajado en el desafío “Estructurando un proyecto de DS Parte II”. </a:t>
            </a:r>
            <a:endParaRPr sz="2000">
              <a:solidFill>
                <a:srgbClr val="999999"/>
              </a:solidFill>
              <a:latin typeface="DM Sans"/>
              <a:ea typeface="DM Sans"/>
              <a:cs typeface="DM Sans"/>
              <a:sym typeface="DM Sans"/>
            </a:endParaRPr>
          </a:p>
        </p:txBody>
      </p:sp>
      <p:sp>
        <p:nvSpPr>
          <p:cNvPr id="596" name="Google Shape;596;p112"/>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5</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13"/>
          <p:cNvSpPr txBox="1"/>
          <p:nvPr/>
        </p:nvSpPr>
        <p:spPr>
          <a:xfrm>
            <a:off x="1090050" y="235850"/>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pic>
        <p:nvPicPr>
          <p:cNvPr id="602" name="Google Shape;602;p113"/>
          <p:cNvPicPr preferRelativeResize="0"/>
          <p:nvPr/>
        </p:nvPicPr>
        <p:blipFill>
          <a:blip r:embed="rId3">
            <a:alphaModFix/>
          </a:blip>
          <a:stretch>
            <a:fillRect/>
          </a:stretch>
        </p:blipFill>
        <p:spPr>
          <a:xfrm>
            <a:off x="803900" y="621350"/>
            <a:ext cx="1964050" cy="2817375"/>
          </a:xfrm>
          <a:prstGeom prst="rect">
            <a:avLst/>
          </a:prstGeom>
          <a:noFill/>
          <a:ln>
            <a:noFill/>
          </a:ln>
        </p:spPr>
      </p:pic>
      <p:cxnSp>
        <p:nvCxnSpPr>
          <p:cNvPr id="603" name="Google Shape;603;p113"/>
          <p:cNvCxnSpPr>
            <a:stCxn id="604" idx="3"/>
            <a:endCxn id="605" idx="1"/>
          </p:cNvCxnSpPr>
          <p:nvPr/>
        </p:nvCxnSpPr>
        <p:spPr>
          <a:xfrm flipH="1" rot="10800000">
            <a:off x="3115250" y="1455713"/>
            <a:ext cx="971100" cy="2486700"/>
          </a:xfrm>
          <a:prstGeom prst="straightConnector1">
            <a:avLst/>
          </a:prstGeom>
          <a:noFill/>
          <a:ln cap="flat" cmpd="sng" w="9525">
            <a:solidFill>
              <a:schemeClr val="dk2"/>
            </a:solidFill>
            <a:prstDash val="solid"/>
            <a:round/>
            <a:headEnd len="med" w="med" type="none"/>
            <a:tailEnd len="med" w="med" type="triangle"/>
          </a:ln>
        </p:spPr>
      </p:cxnSp>
      <p:cxnSp>
        <p:nvCxnSpPr>
          <p:cNvPr id="606" name="Google Shape;606;p113"/>
          <p:cNvCxnSpPr>
            <a:stCxn id="604" idx="3"/>
            <a:endCxn id="607" idx="1"/>
          </p:cNvCxnSpPr>
          <p:nvPr/>
        </p:nvCxnSpPr>
        <p:spPr>
          <a:xfrm flipH="1" rot="10800000">
            <a:off x="3115250" y="2326013"/>
            <a:ext cx="971100" cy="1616400"/>
          </a:xfrm>
          <a:prstGeom prst="straightConnector1">
            <a:avLst/>
          </a:prstGeom>
          <a:noFill/>
          <a:ln cap="flat" cmpd="sng" w="9525">
            <a:solidFill>
              <a:schemeClr val="dk2"/>
            </a:solidFill>
            <a:prstDash val="solid"/>
            <a:round/>
            <a:headEnd len="med" w="med" type="none"/>
            <a:tailEnd len="med" w="med" type="triangle"/>
          </a:ln>
        </p:spPr>
      </p:cxnSp>
      <p:cxnSp>
        <p:nvCxnSpPr>
          <p:cNvPr id="608" name="Google Shape;608;p113"/>
          <p:cNvCxnSpPr>
            <a:stCxn id="604" idx="3"/>
            <a:endCxn id="609" idx="1"/>
          </p:cNvCxnSpPr>
          <p:nvPr/>
        </p:nvCxnSpPr>
        <p:spPr>
          <a:xfrm flipH="1" rot="10800000">
            <a:off x="3115250" y="3100013"/>
            <a:ext cx="971100" cy="842400"/>
          </a:xfrm>
          <a:prstGeom prst="straightConnector1">
            <a:avLst/>
          </a:prstGeom>
          <a:noFill/>
          <a:ln cap="flat" cmpd="sng" w="9525">
            <a:solidFill>
              <a:schemeClr val="dk2"/>
            </a:solidFill>
            <a:prstDash val="solid"/>
            <a:round/>
            <a:headEnd len="med" w="med" type="none"/>
            <a:tailEnd len="med" w="med" type="triangle"/>
          </a:ln>
        </p:spPr>
      </p:cxnSp>
      <p:sp>
        <p:nvSpPr>
          <p:cNvPr id="604" name="Google Shape;604;p113"/>
          <p:cNvSpPr/>
          <p:nvPr/>
        </p:nvSpPr>
        <p:spPr>
          <a:xfrm>
            <a:off x="428150" y="3592313"/>
            <a:ext cx="2687100" cy="7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latin typeface="Helvetica Neue"/>
                <a:ea typeface="Helvetica Neue"/>
                <a:cs typeface="Helvetica Neue"/>
                <a:sym typeface="Helvetica Neue"/>
              </a:rPr>
              <a:t>Clase 9</a:t>
            </a:r>
            <a:endParaRPr b="1">
              <a:latin typeface="Helvetica Neue"/>
              <a:ea typeface="Helvetica Neue"/>
              <a:cs typeface="Helvetica Neue"/>
              <a:sym typeface="Helvetica Neue"/>
            </a:endParaRPr>
          </a:p>
          <a:p>
            <a:pPr indent="0" lvl="0" marL="0" rtl="0" algn="ctr">
              <a:spcBef>
                <a:spcPts val="0"/>
              </a:spcBef>
              <a:spcAft>
                <a:spcPts val="0"/>
              </a:spcAft>
              <a:buNone/>
            </a:pPr>
            <a:r>
              <a:rPr b="1" lang="es-419">
                <a:latin typeface="Helvetica Neue"/>
                <a:ea typeface="Helvetica Neue"/>
                <a:cs typeface="Helvetica Neue"/>
                <a:sym typeface="Helvetica Neue"/>
              </a:rPr>
              <a:t>Estructurando un Proyecto DS- Parte II</a:t>
            </a:r>
            <a:endParaRPr b="1">
              <a:latin typeface="Helvetica Neue"/>
              <a:ea typeface="Helvetica Neue"/>
              <a:cs typeface="Helvetica Neue"/>
              <a:sym typeface="Helvetica Neue"/>
            </a:endParaRPr>
          </a:p>
        </p:txBody>
      </p:sp>
      <p:sp>
        <p:nvSpPr>
          <p:cNvPr id="605" name="Google Shape;605;p113"/>
          <p:cNvSpPr/>
          <p:nvPr/>
        </p:nvSpPr>
        <p:spPr>
          <a:xfrm>
            <a:off x="4086400" y="1224950"/>
            <a:ext cx="2813700" cy="4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latin typeface="Helvetica Neue"/>
                <a:ea typeface="Helvetica Neue"/>
                <a:cs typeface="Helvetica Neue"/>
                <a:sym typeface="Helvetica Neue"/>
              </a:rPr>
              <a:t>Generamos recomendaciones basados en insights obtenidos</a:t>
            </a:r>
            <a:endParaRPr>
              <a:latin typeface="Helvetica Neue"/>
              <a:ea typeface="Helvetica Neue"/>
              <a:cs typeface="Helvetica Neue"/>
              <a:sym typeface="Helvetica Neue"/>
            </a:endParaRPr>
          </a:p>
        </p:txBody>
      </p:sp>
      <p:sp>
        <p:nvSpPr>
          <p:cNvPr id="607" name="Google Shape;607;p113"/>
          <p:cNvSpPr/>
          <p:nvPr/>
        </p:nvSpPr>
        <p:spPr>
          <a:xfrm>
            <a:off x="4086400" y="2095425"/>
            <a:ext cx="2813700" cy="4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latin typeface="Helvetica Neue"/>
                <a:ea typeface="Helvetica Neue"/>
                <a:cs typeface="Helvetica Neue"/>
                <a:sym typeface="Helvetica Neue"/>
              </a:rPr>
              <a:t>Definimos Objetivo, Contexto y Problema comercial</a:t>
            </a:r>
            <a:endParaRPr>
              <a:latin typeface="Helvetica Neue"/>
              <a:ea typeface="Helvetica Neue"/>
              <a:cs typeface="Helvetica Neue"/>
              <a:sym typeface="Helvetica Neue"/>
            </a:endParaRPr>
          </a:p>
        </p:txBody>
      </p:sp>
      <p:sp>
        <p:nvSpPr>
          <p:cNvPr id="609" name="Google Shape;609;p113"/>
          <p:cNvSpPr/>
          <p:nvPr/>
        </p:nvSpPr>
        <p:spPr>
          <a:xfrm>
            <a:off x="4086400" y="2857000"/>
            <a:ext cx="2813700" cy="48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latin typeface="Helvetica Neue"/>
                <a:ea typeface="Helvetica Neue"/>
                <a:cs typeface="Helvetica Neue"/>
                <a:sym typeface="Helvetica Neue"/>
              </a:rPr>
              <a:t>Contexto analitico, Limpieza de datos y EDA </a:t>
            </a:r>
            <a:endParaRPr>
              <a:latin typeface="Helvetica Neue"/>
              <a:ea typeface="Helvetica Neue"/>
              <a:cs typeface="Helvetica Neue"/>
              <a:sym typeface="Helvetica Neue"/>
            </a:endParaRPr>
          </a:p>
        </p:txBody>
      </p:sp>
      <p:sp>
        <p:nvSpPr>
          <p:cNvPr id="610" name="Google Shape;610;p113"/>
          <p:cNvSpPr/>
          <p:nvPr/>
        </p:nvSpPr>
        <p:spPr>
          <a:xfrm>
            <a:off x="5307313" y="3479163"/>
            <a:ext cx="424200" cy="64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3"/>
          <p:cNvSpPr/>
          <p:nvPr/>
        </p:nvSpPr>
        <p:spPr>
          <a:xfrm>
            <a:off x="4089975" y="4153850"/>
            <a:ext cx="2813700" cy="40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Helvetica Neue"/>
                <a:ea typeface="Helvetica Neue"/>
                <a:cs typeface="Helvetica Neue"/>
                <a:sym typeface="Helvetica Neue"/>
              </a:rPr>
              <a:t>Obtenemos conclusiones y puntos importantes a resaltar</a:t>
            </a:r>
            <a:endParaRPr sz="1300">
              <a:latin typeface="Helvetica Neue"/>
              <a:ea typeface="Helvetica Neue"/>
              <a:cs typeface="Helvetica Neue"/>
              <a:sym typeface="Helvetica Neue"/>
            </a:endParaRPr>
          </a:p>
        </p:txBody>
      </p:sp>
      <p:sp>
        <p:nvSpPr>
          <p:cNvPr id="612" name="Google Shape;612;p113"/>
          <p:cNvSpPr/>
          <p:nvPr/>
        </p:nvSpPr>
        <p:spPr>
          <a:xfrm>
            <a:off x="6985775" y="4097675"/>
            <a:ext cx="713700" cy="46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113"/>
          <p:cNvPicPr preferRelativeResize="0"/>
          <p:nvPr/>
        </p:nvPicPr>
        <p:blipFill>
          <a:blip r:embed="rId4">
            <a:alphaModFix/>
          </a:blip>
          <a:stretch>
            <a:fillRect/>
          </a:stretch>
        </p:blipFill>
        <p:spPr>
          <a:xfrm>
            <a:off x="7503600" y="312150"/>
            <a:ext cx="971100" cy="971100"/>
          </a:xfrm>
          <a:prstGeom prst="rect">
            <a:avLst/>
          </a:prstGeom>
          <a:noFill/>
          <a:ln>
            <a:noFill/>
          </a:ln>
        </p:spPr>
      </p:pic>
      <p:pic>
        <p:nvPicPr>
          <p:cNvPr id="614" name="Google Shape;614;p113"/>
          <p:cNvPicPr preferRelativeResize="0"/>
          <p:nvPr/>
        </p:nvPicPr>
        <p:blipFill>
          <a:blip r:embed="rId5">
            <a:alphaModFix/>
          </a:blip>
          <a:stretch>
            <a:fillRect/>
          </a:stretch>
        </p:blipFill>
        <p:spPr>
          <a:xfrm>
            <a:off x="7423375" y="1306738"/>
            <a:ext cx="1226600" cy="1226600"/>
          </a:xfrm>
          <a:prstGeom prst="rect">
            <a:avLst/>
          </a:prstGeom>
          <a:noFill/>
          <a:ln>
            <a:noFill/>
          </a:ln>
        </p:spPr>
      </p:pic>
      <p:pic>
        <p:nvPicPr>
          <p:cNvPr id="615" name="Google Shape;615;p113"/>
          <p:cNvPicPr preferRelativeResize="0"/>
          <p:nvPr/>
        </p:nvPicPr>
        <p:blipFill>
          <a:blip r:embed="rId6">
            <a:alphaModFix/>
          </a:blip>
          <a:stretch>
            <a:fillRect/>
          </a:stretch>
        </p:blipFill>
        <p:spPr>
          <a:xfrm>
            <a:off x="7567913" y="2565900"/>
            <a:ext cx="1054975" cy="1054975"/>
          </a:xfrm>
          <a:prstGeom prst="rect">
            <a:avLst/>
          </a:prstGeom>
          <a:noFill/>
          <a:ln>
            <a:noFill/>
          </a:ln>
        </p:spPr>
      </p:pic>
      <p:pic>
        <p:nvPicPr>
          <p:cNvPr id="616" name="Google Shape;616;p113"/>
          <p:cNvPicPr preferRelativeResize="0"/>
          <p:nvPr/>
        </p:nvPicPr>
        <p:blipFill>
          <a:blip r:embed="rId7">
            <a:alphaModFix/>
          </a:blip>
          <a:stretch>
            <a:fillRect/>
          </a:stretch>
        </p:blipFill>
        <p:spPr>
          <a:xfrm>
            <a:off x="7699475" y="3688525"/>
            <a:ext cx="971100" cy="97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114"/>
          <p:cNvGrpSpPr/>
          <p:nvPr/>
        </p:nvGrpSpPr>
        <p:grpSpPr>
          <a:xfrm>
            <a:off x="457345" y="468197"/>
            <a:ext cx="431074" cy="431074"/>
            <a:chOff x="3137108" y="2467173"/>
            <a:chExt cx="738900" cy="738900"/>
          </a:xfrm>
        </p:grpSpPr>
        <p:sp>
          <p:nvSpPr>
            <p:cNvPr id="622" name="Google Shape;622;p11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11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4" name="Google Shape;624;p114"/>
          <p:cNvSpPr txBox="1"/>
          <p:nvPr/>
        </p:nvSpPr>
        <p:spPr>
          <a:xfrm>
            <a:off x="210800" y="2005100"/>
            <a:ext cx="4316700" cy="325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Crearás un notebook que complemente el trabajo realizado en los siguientes apartados: </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419" sz="1350">
                <a:solidFill>
                  <a:srgbClr val="999999"/>
                </a:solidFill>
                <a:latin typeface="DM Sans"/>
                <a:ea typeface="DM Sans"/>
                <a:cs typeface="DM Sans"/>
                <a:sym typeface="DM Sans"/>
              </a:rPr>
              <a:t>i) elegir un método de feature selection para reducir la dimensionalidad del dataset, </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419" sz="1350">
                <a:solidFill>
                  <a:srgbClr val="999999"/>
                </a:solidFill>
                <a:latin typeface="DM Sans"/>
                <a:ea typeface="DM Sans"/>
                <a:cs typeface="DM Sans"/>
                <a:sym typeface="DM Sans"/>
              </a:rPr>
              <a:t>ii) elegir un algoritmo de regresión o clasificación para entrenar con los datos elegidos,</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419" sz="1350">
                <a:solidFill>
                  <a:srgbClr val="999999"/>
                </a:solidFill>
                <a:latin typeface="DM Sans"/>
                <a:ea typeface="DM Sans"/>
                <a:cs typeface="DM Sans"/>
                <a:sym typeface="DM Sans"/>
              </a:rPr>
              <a:t> iii) cálculo de métricas para validar el modelo</a:t>
            </a:r>
            <a:endParaRPr sz="1350">
              <a:solidFill>
                <a:srgbClr val="999999"/>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419" sz="1350">
                <a:solidFill>
                  <a:srgbClr val="999999"/>
                </a:solidFill>
                <a:latin typeface="DM Sans"/>
                <a:ea typeface="DM Sans"/>
                <a:cs typeface="DM Sans"/>
                <a:sym typeface="DM Sans"/>
              </a:rPr>
              <a:t>iv) generar conclusiones con base en los resultados obtenidos.</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
        <p:nvSpPr>
          <p:cNvPr id="625" name="Google Shape;625;p114"/>
          <p:cNvSpPr txBox="1"/>
          <p:nvPr/>
        </p:nvSpPr>
        <p:spPr>
          <a:xfrm>
            <a:off x="501450" y="1081750"/>
            <a:ext cx="73101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Estructurando un proyecto de DS-parte III</a:t>
            </a:r>
            <a:endParaRPr b="1" sz="3300">
              <a:solidFill>
                <a:schemeClr val="dk1"/>
              </a:solidFill>
              <a:latin typeface="DM Sans"/>
              <a:ea typeface="DM Sans"/>
              <a:cs typeface="DM Sans"/>
              <a:sym typeface="DM Sans"/>
            </a:endParaRPr>
          </a:p>
        </p:txBody>
      </p:sp>
      <p:pic>
        <p:nvPicPr>
          <p:cNvPr id="626" name="Google Shape;626;p11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27" name="Google Shape;627;p11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28" name="Google Shape;628;p114"/>
          <p:cNvSpPr txBox="1"/>
          <p:nvPr/>
        </p:nvSpPr>
        <p:spPr>
          <a:xfrm>
            <a:off x="4527575" y="1908175"/>
            <a:ext cx="4145700" cy="30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código debe estar hecho en un notebook y debe estar probado.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Entregar un archivo con formato .ipynb. Debe tener el nombre “Proyecto_ParteIII_+Apellido.ipynb”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Preparar el código y probar los resultados con subconjuntos del conjunto original.</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u="sng">
                <a:solidFill>
                  <a:srgbClr val="83AEFB"/>
                </a:solidFill>
                <a:latin typeface="DM Sans"/>
                <a:ea typeface="DM Sans"/>
                <a:cs typeface="DM Sans"/>
                <a:sym typeface="DM Sans"/>
                <a:hlinkClick r:id="rId5">
                  <a:extLst>
                    <a:ext uri="{A12FA001-AC4F-418D-AE19-62706E023703}">
                      <ahyp:hlinkClr val="tx"/>
                    </a:ext>
                  </a:extLst>
                </a:hlinkClick>
              </a:rPr>
              <a:t>Video explicativo</a:t>
            </a:r>
            <a:endParaRPr sz="1350">
              <a:solidFill>
                <a:srgbClr val="83AEFB"/>
              </a:solidFill>
              <a:latin typeface="DM Sans"/>
              <a:ea typeface="DM Sans"/>
              <a:cs typeface="DM Sans"/>
              <a:sym typeface="DM Sans"/>
            </a:endParaRPr>
          </a:p>
        </p:txBody>
      </p:sp>
      <p:sp>
        <p:nvSpPr>
          <p:cNvPr id="629" name="Google Shape;629;p114"/>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Stack Tecnológico del Data Scientist II</a:t>
            </a:r>
            <a:endParaRPr b="1" sz="4000">
              <a:solidFill>
                <a:schemeClr val="dk1"/>
              </a:solidFill>
              <a:latin typeface="DM Sans"/>
              <a:ea typeface="DM Sans"/>
              <a:cs typeface="DM Sans"/>
              <a:sym typeface="DM Sans"/>
            </a:endParaRPr>
          </a:p>
        </p:txBody>
      </p:sp>
      <p:sp>
        <p:nvSpPr>
          <p:cNvPr id="635" name="Google Shape;635;p11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11 - Parte II</a:t>
            </a:r>
            <a:endParaRPr sz="16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8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Sistema de entregas</a:t>
            </a:r>
            <a:endParaRPr b="1" sz="3500">
              <a:solidFill>
                <a:schemeClr val="lt1"/>
              </a:solidFill>
              <a:latin typeface="DM Sans"/>
              <a:ea typeface="DM Sans"/>
              <a:cs typeface="DM Sans"/>
              <a:sym typeface="DM Sans"/>
            </a:endParaRPr>
          </a:p>
        </p:txBody>
      </p:sp>
      <p:sp>
        <p:nvSpPr>
          <p:cNvPr id="294" name="Google Shape;294;p8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9"/>
          <p:cNvSpPr txBox="1"/>
          <p:nvPr/>
        </p:nvSpPr>
        <p:spPr>
          <a:xfrm>
            <a:off x="1028675" y="2212050"/>
            <a:ext cx="2166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DM Sans"/>
                <a:ea typeface="DM Sans"/>
                <a:cs typeface="DM Sans"/>
                <a:sym typeface="DM Sans"/>
              </a:rPr>
              <a:t>T</a:t>
            </a:r>
            <a:r>
              <a:rPr lang="es-419" sz="1200">
                <a:latin typeface="DM Sans"/>
                <a:ea typeface="DM Sans"/>
                <a:cs typeface="DM Sans"/>
                <a:sym typeface="DM Sans"/>
              </a:rPr>
              <a:t>ienen una vigencia de 7 días, es decir, a partir de la fecha (de la clase) en la que se lanza el desafío, empezarán a correr 7 días continuos, para que puedas cargar tu desafío en la plataforma.</a:t>
            </a:r>
            <a:endParaRPr sz="1200">
              <a:latin typeface="DM Sans"/>
              <a:ea typeface="DM Sans"/>
              <a:cs typeface="DM Sans"/>
              <a:sym typeface="DM Sans"/>
            </a:endParaRPr>
          </a:p>
        </p:txBody>
      </p:sp>
      <p:sp>
        <p:nvSpPr>
          <p:cNvPr id="296" name="Google Shape;296;p89"/>
          <p:cNvSpPr txBox="1"/>
          <p:nvPr/>
        </p:nvSpPr>
        <p:spPr>
          <a:xfrm>
            <a:off x="1028675"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Desafíos entregables</a:t>
            </a:r>
            <a:endParaRPr b="1">
              <a:latin typeface="DM Sans"/>
              <a:ea typeface="DM Sans"/>
              <a:cs typeface="DM Sans"/>
              <a:sym typeface="DM Sans"/>
            </a:endParaRPr>
          </a:p>
        </p:txBody>
      </p:sp>
      <p:sp>
        <p:nvSpPr>
          <p:cNvPr id="297" name="Google Shape;297;p89"/>
          <p:cNvSpPr txBox="1"/>
          <p:nvPr/>
        </p:nvSpPr>
        <p:spPr>
          <a:xfrm>
            <a:off x="3488850" y="2212050"/>
            <a:ext cx="2166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DM Sans"/>
                <a:ea typeface="DM Sans"/>
                <a:cs typeface="DM Sans"/>
                <a:sym typeface="DM Sans"/>
              </a:rPr>
              <a:t>T</a:t>
            </a:r>
            <a:r>
              <a:rPr lang="es-419" sz="1200">
                <a:latin typeface="DM Sans"/>
                <a:ea typeface="DM Sans"/>
                <a:cs typeface="DM Sans"/>
                <a:sym typeface="DM Sans"/>
              </a:rPr>
              <a:t>ambién tiene una vigencia o duración de 7 días antes de que el botón de “entrega” se deshabilite. Por este motivo te recomendamos estar al día con todas las actividades planteadas.</a:t>
            </a:r>
            <a:endParaRPr sz="1200">
              <a:latin typeface="DM Sans"/>
              <a:ea typeface="DM Sans"/>
              <a:cs typeface="DM Sans"/>
              <a:sym typeface="DM Sans"/>
            </a:endParaRPr>
          </a:p>
        </p:txBody>
      </p:sp>
      <p:sp>
        <p:nvSpPr>
          <p:cNvPr id="298" name="Google Shape;298;p89"/>
          <p:cNvSpPr txBox="1"/>
          <p:nvPr/>
        </p:nvSpPr>
        <p:spPr>
          <a:xfrm>
            <a:off x="3488850"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Pre-entrega del PF</a:t>
            </a:r>
            <a:endParaRPr b="1">
              <a:latin typeface="DM Sans"/>
              <a:ea typeface="DM Sans"/>
              <a:cs typeface="DM Sans"/>
              <a:sym typeface="DM Sans"/>
            </a:endParaRPr>
          </a:p>
        </p:txBody>
      </p:sp>
      <p:sp>
        <p:nvSpPr>
          <p:cNvPr id="299" name="Google Shape;299;p89"/>
          <p:cNvSpPr txBox="1"/>
          <p:nvPr/>
        </p:nvSpPr>
        <p:spPr>
          <a:xfrm>
            <a:off x="5949025" y="2212050"/>
            <a:ext cx="2365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DM Sans"/>
                <a:ea typeface="DM Sans"/>
                <a:cs typeface="DM Sans"/>
                <a:sym typeface="DM Sans"/>
              </a:rPr>
              <a:t>A</a:t>
            </a:r>
            <a:r>
              <a:rPr lang="es-419" sz="1200">
                <a:latin typeface="DM Sans"/>
                <a:ea typeface="DM Sans"/>
                <a:cs typeface="DM Sans"/>
                <a:sym typeface="DM Sans"/>
              </a:rPr>
              <a:t> diferencia de los anteriores puntos, cuenta con un lapso de 20 días continuos luego de finalizada la última clase</a:t>
            </a:r>
            <a:r>
              <a:rPr lang="es-419" sz="1200">
                <a:latin typeface="DM Sans"/>
                <a:ea typeface="DM Sans"/>
                <a:cs typeface="DM Sans"/>
                <a:sym typeface="DM Sans"/>
              </a:rPr>
              <a:t>. </a:t>
            </a:r>
            <a:r>
              <a:rPr lang="es-419" sz="1200">
                <a:latin typeface="DM Sans"/>
                <a:ea typeface="DM Sans"/>
                <a:cs typeface="DM Sans"/>
                <a:sym typeface="DM Sans"/>
              </a:rPr>
              <a:t>Posterior a ese tiempo, el botón de la entrega quedará inhabilitado y no será posible entregarlo o recibirlo por otros medios. </a:t>
            </a:r>
            <a:endParaRPr sz="1350">
              <a:latin typeface="DM Sans"/>
              <a:ea typeface="DM Sans"/>
              <a:cs typeface="DM Sans"/>
              <a:sym typeface="DM Sans"/>
            </a:endParaRPr>
          </a:p>
        </p:txBody>
      </p:sp>
      <p:sp>
        <p:nvSpPr>
          <p:cNvPr id="300" name="Google Shape;300;p89"/>
          <p:cNvSpPr txBox="1"/>
          <p:nvPr/>
        </p:nvSpPr>
        <p:spPr>
          <a:xfrm>
            <a:off x="5949025"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Proyecto Final</a:t>
            </a:r>
            <a:endParaRPr b="1">
              <a:latin typeface="DM Sans"/>
              <a:ea typeface="DM Sans"/>
              <a:cs typeface="DM Sans"/>
              <a:sym typeface="DM Sans"/>
            </a:endParaRPr>
          </a:p>
        </p:txBody>
      </p:sp>
      <p:pic>
        <p:nvPicPr>
          <p:cNvPr id="301" name="Google Shape;301;p89"/>
          <p:cNvPicPr preferRelativeResize="0"/>
          <p:nvPr/>
        </p:nvPicPr>
        <p:blipFill>
          <a:blip r:embed="rId3">
            <a:alphaModFix/>
          </a:blip>
          <a:stretch>
            <a:fillRect/>
          </a:stretch>
        </p:blipFill>
        <p:spPr>
          <a:xfrm>
            <a:off x="3560348" y="1479086"/>
            <a:ext cx="192136" cy="192145"/>
          </a:xfrm>
          <a:prstGeom prst="rect">
            <a:avLst/>
          </a:prstGeom>
          <a:noFill/>
          <a:ln>
            <a:noFill/>
          </a:ln>
        </p:spPr>
      </p:pic>
      <p:pic>
        <p:nvPicPr>
          <p:cNvPr id="302" name="Google Shape;302;p89"/>
          <p:cNvPicPr preferRelativeResize="0"/>
          <p:nvPr/>
        </p:nvPicPr>
        <p:blipFill>
          <a:blip r:embed="rId4">
            <a:alphaModFix/>
          </a:blip>
          <a:stretch>
            <a:fillRect/>
          </a:stretch>
        </p:blipFill>
        <p:spPr>
          <a:xfrm>
            <a:off x="1124911" y="1488410"/>
            <a:ext cx="182807" cy="182809"/>
          </a:xfrm>
          <a:prstGeom prst="rect">
            <a:avLst/>
          </a:prstGeom>
          <a:noFill/>
          <a:ln>
            <a:noFill/>
          </a:ln>
        </p:spPr>
      </p:pic>
      <p:pic>
        <p:nvPicPr>
          <p:cNvPr id="303" name="Google Shape;303;p89"/>
          <p:cNvPicPr preferRelativeResize="0"/>
          <p:nvPr/>
        </p:nvPicPr>
        <p:blipFill>
          <a:blip r:embed="rId3">
            <a:alphaModFix/>
          </a:blip>
          <a:stretch>
            <a:fillRect/>
          </a:stretch>
        </p:blipFill>
        <p:spPr>
          <a:xfrm>
            <a:off x="6043973" y="1483749"/>
            <a:ext cx="192136" cy="1921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116"/>
          <p:cNvGrpSpPr/>
          <p:nvPr/>
        </p:nvGrpSpPr>
        <p:grpSpPr>
          <a:xfrm>
            <a:off x="4202551" y="905623"/>
            <a:ext cx="738900" cy="738900"/>
            <a:chOff x="7208351" y="2467173"/>
            <a:chExt cx="738900" cy="738900"/>
          </a:xfrm>
        </p:grpSpPr>
        <p:sp>
          <p:nvSpPr>
            <p:cNvPr id="641" name="Google Shape;641;p11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11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43" name="Google Shape;643;p116"/>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rgbClr val="EAFF6A"/>
                </a:highlight>
                <a:latin typeface="DM Sans"/>
                <a:ea typeface="DM Sans"/>
                <a:cs typeface="DM Sans"/>
                <a:sym typeface="DM Sans"/>
              </a:rPr>
              <a:t>Primera entrega</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644" name="Google Shape;644;p116"/>
          <p:cNvSpPr txBox="1"/>
          <p:nvPr/>
        </p:nvSpPr>
        <p:spPr>
          <a:xfrm>
            <a:off x="987300" y="3129675"/>
            <a:ext cx="7169400" cy="237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Debes entregar el </a:t>
            </a:r>
            <a:r>
              <a:rPr b="1" lang="es-419" sz="2000">
                <a:solidFill>
                  <a:srgbClr val="999999"/>
                </a:solidFill>
                <a:latin typeface="DM Sans"/>
                <a:ea typeface="DM Sans"/>
                <a:cs typeface="DM Sans"/>
                <a:sym typeface="DM Sans"/>
              </a:rPr>
              <a:t>Análisis de datos con Python</a:t>
            </a:r>
            <a:endParaRPr b="1" sz="2000">
              <a:solidFill>
                <a:srgbClr val="999999"/>
              </a:solidFill>
              <a:latin typeface="DM Sans"/>
              <a:ea typeface="DM Sans"/>
              <a:cs typeface="DM Sans"/>
              <a:sym typeface="DM Sans"/>
            </a:endParaRPr>
          </a:p>
          <a:p>
            <a:pPr indent="0" lvl="0" marL="0" rtl="0" algn="ctr">
              <a:spcBef>
                <a:spcPts val="0"/>
              </a:spcBef>
              <a:spcAft>
                <a:spcPts val="0"/>
              </a:spcAft>
              <a:buNone/>
            </a:pPr>
            <a:r>
              <a:rPr lang="es-419" sz="2000">
                <a:solidFill>
                  <a:srgbClr val="999999"/>
                </a:solidFill>
                <a:latin typeface="DM Sans"/>
                <a:ea typeface="DM Sans"/>
                <a:cs typeface="DM Sans"/>
                <a:sym typeface="DM Sans"/>
              </a:rPr>
              <a:t>correspondiente a la primera entrega de tu proyecto final.</a:t>
            </a:r>
            <a:endParaRPr sz="2000">
              <a:solidFill>
                <a:srgbClr val="999999"/>
              </a:solidFill>
              <a:latin typeface="DM Sans"/>
              <a:ea typeface="DM Sans"/>
              <a:cs typeface="DM Sans"/>
              <a:sym typeface="DM Sans"/>
            </a:endParaRPr>
          </a:p>
          <a:p>
            <a:pPr indent="0" lvl="0" marL="0" rtl="0" algn="ctr">
              <a:spcBef>
                <a:spcPts val="1000"/>
              </a:spcBef>
              <a:spcAft>
                <a:spcPts val="0"/>
              </a:spcAft>
              <a:buClr>
                <a:schemeClr val="dk1"/>
              </a:buClr>
              <a:buSzPts val="1100"/>
              <a:buFont typeface="Arial"/>
              <a:buNone/>
            </a:pPr>
            <a:r>
              <a:rPr lang="es-419" sz="1350">
                <a:solidFill>
                  <a:srgbClr val="999999"/>
                </a:solidFill>
                <a:latin typeface="DM Sans"/>
                <a:ea typeface="DM Sans"/>
                <a:cs typeface="DM Sans"/>
                <a:sym typeface="DM Sans"/>
              </a:rPr>
              <a:t>Crearás la notebook de un análisis exploratorio de datos sobre un problema a resolver para una industria, negocio o proyecto personal. La notebook contendrá un informe que detalle tus hipótesis primarias y secundarias, el código utilizado para probarlas y su posible resolución.</a:t>
            </a:r>
            <a:endParaRPr sz="135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7"/>
          <p:cNvSpPr txBox="1"/>
          <p:nvPr/>
        </p:nvSpPr>
        <p:spPr>
          <a:xfrm>
            <a:off x="475500" y="468275"/>
            <a:ext cx="6963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pic>
        <p:nvPicPr>
          <p:cNvPr id="650" name="Google Shape;650;p117"/>
          <p:cNvPicPr preferRelativeResize="0"/>
          <p:nvPr/>
        </p:nvPicPr>
        <p:blipFill>
          <a:blip r:embed="rId3">
            <a:alphaModFix/>
          </a:blip>
          <a:stretch>
            <a:fillRect/>
          </a:stretch>
        </p:blipFill>
        <p:spPr>
          <a:xfrm>
            <a:off x="1090050" y="1594850"/>
            <a:ext cx="1243224" cy="1783374"/>
          </a:xfrm>
          <a:prstGeom prst="rect">
            <a:avLst/>
          </a:prstGeom>
          <a:noFill/>
          <a:ln>
            <a:noFill/>
          </a:ln>
        </p:spPr>
      </p:pic>
      <p:cxnSp>
        <p:nvCxnSpPr>
          <p:cNvPr id="651" name="Google Shape;651;p117"/>
          <p:cNvCxnSpPr>
            <a:stCxn id="652" idx="3"/>
            <a:endCxn id="653" idx="1"/>
          </p:cNvCxnSpPr>
          <p:nvPr/>
        </p:nvCxnSpPr>
        <p:spPr>
          <a:xfrm flipH="1" rot="10800000">
            <a:off x="3115225" y="1455725"/>
            <a:ext cx="971100" cy="24867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117"/>
          <p:cNvCxnSpPr>
            <a:stCxn id="652" idx="3"/>
            <a:endCxn id="655" idx="1"/>
          </p:cNvCxnSpPr>
          <p:nvPr/>
        </p:nvCxnSpPr>
        <p:spPr>
          <a:xfrm flipH="1" rot="10800000">
            <a:off x="3115225" y="2326025"/>
            <a:ext cx="971100" cy="161640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117"/>
          <p:cNvCxnSpPr>
            <a:stCxn id="652" idx="3"/>
            <a:endCxn id="657" idx="1"/>
          </p:cNvCxnSpPr>
          <p:nvPr/>
        </p:nvCxnSpPr>
        <p:spPr>
          <a:xfrm flipH="1" rot="10800000">
            <a:off x="3115225" y="3100025"/>
            <a:ext cx="971100" cy="842400"/>
          </a:xfrm>
          <a:prstGeom prst="straightConnector1">
            <a:avLst/>
          </a:prstGeom>
          <a:noFill/>
          <a:ln cap="flat" cmpd="sng" w="9525">
            <a:solidFill>
              <a:schemeClr val="dk2"/>
            </a:solidFill>
            <a:prstDash val="solid"/>
            <a:round/>
            <a:headEnd len="med" w="med" type="none"/>
            <a:tailEnd len="med" w="med" type="triangle"/>
          </a:ln>
        </p:spPr>
      </p:cxnSp>
      <p:sp>
        <p:nvSpPr>
          <p:cNvPr id="652" name="Google Shape;652;p117"/>
          <p:cNvSpPr/>
          <p:nvPr/>
        </p:nvSpPr>
        <p:spPr>
          <a:xfrm>
            <a:off x="578425" y="3592325"/>
            <a:ext cx="2536800" cy="700200"/>
          </a:xfrm>
          <a:prstGeom prst="rect">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300">
                <a:latin typeface="DM Sans"/>
                <a:ea typeface="DM Sans"/>
                <a:cs typeface="DM Sans"/>
                <a:sym typeface="DM Sans"/>
              </a:rPr>
              <a:t>Clase 10</a:t>
            </a:r>
            <a:endParaRPr b="1" sz="1300">
              <a:latin typeface="DM Sans"/>
              <a:ea typeface="DM Sans"/>
              <a:cs typeface="DM Sans"/>
              <a:sym typeface="DM Sans"/>
            </a:endParaRPr>
          </a:p>
          <a:p>
            <a:pPr indent="0" lvl="0" marL="0" rtl="0" algn="ctr">
              <a:spcBef>
                <a:spcPts val="0"/>
              </a:spcBef>
              <a:spcAft>
                <a:spcPts val="0"/>
              </a:spcAft>
              <a:buNone/>
            </a:pPr>
            <a:r>
              <a:rPr b="1" lang="es-419" sz="1300">
                <a:latin typeface="DM Sans"/>
                <a:ea typeface="DM Sans"/>
                <a:cs typeface="DM Sans"/>
                <a:sym typeface="DM Sans"/>
              </a:rPr>
              <a:t>Estructurando un proyecto de DS-III</a:t>
            </a:r>
            <a:endParaRPr b="1" sz="1300">
              <a:latin typeface="DM Sans"/>
              <a:ea typeface="DM Sans"/>
              <a:cs typeface="DM Sans"/>
              <a:sym typeface="DM Sans"/>
            </a:endParaRPr>
          </a:p>
        </p:txBody>
      </p:sp>
      <p:sp>
        <p:nvSpPr>
          <p:cNvPr id="653" name="Google Shape;653;p117"/>
          <p:cNvSpPr/>
          <p:nvPr/>
        </p:nvSpPr>
        <p:spPr>
          <a:xfrm>
            <a:off x="4086400" y="1224950"/>
            <a:ext cx="2813700" cy="4614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DM Sans"/>
                <a:ea typeface="DM Sans"/>
                <a:cs typeface="DM Sans"/>
                <a:sym typeface="DM Sans"/>
              </a:rPr>
              <a:t>Aplicamos Feature Selection</a:t>
            </a:r>
            <a:endParaRPr sz="1300">
              <a:latin typeface="DM Sans"/>
              <a:ea typeface="DM Sans"/>
              <a:cs typeface="DM Sans"/>
              <a:sym typeface="DM Sans"/>
            </a:endParaRPr>
          </a:p>
        </p:txBody>
      </p:sp>
      <p:sp>
        <p:nvSpPr>
          <p:cNvPr id="655" name="Google Shape;655;p117"/>
          <p:cNvSpPr/>
          <p:nvPr/>
        </p:nvSpPr>
        <p:spPr>
          <a:xfrm>
            <a:off x="4086400" y="2095425"/>
            <a:ext cx="2813700" cy="4614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DM Sans"/>
                <a:ea typeface="DM Sans"/>
                <a:cs typeface="DM Sans"/>
                <a:sym typeface="DM Sans"/>
              </a:rPr>
              <a:t>Elegimos un algoritmo de Machine Learning </a:t>
            </a:r>
            <a:endParaRPr sz="1300">
              <a:latin typeface="DM Sans"/>
              <a:ea typeface="DM Sans"/>
              <a:cs typeface="DM Sans"/>
              <a:sym typeface="DM Sans"/>
            </a:endParaRPr>
          </a:p>
        </p:txBody>
      </p:sp>
      <p:sp>
        <p:nvSpPr>
          <p:cNvPr id="657" name="Google Shape;657;p117"/>
          <p:cNvSpPr/>
          <p:nvPr/>
        </p:nvSpPr>
        <p:spPr>
          <a:xfrm>
            <a:off x="4086400" y="2857000"/>
            <a:ext cx="2813700" cy="4863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DM Sans"/>
                <a:ea typeface="DM Sans"/>
                <a:cs typeface="DM Sans"/>
                <a:sym typeface="DM Sans"/>
              </a:rPr>
              <a:t>Evaluamos el desempeño del algoritmo elegido</a:t>
            </a:r>
            <a:endParaRPr sz="1300">
              <a:latin typeface="DM Sans"/>
              <a:ea typeface="DM Sans"/>
              <a:cs typeface="DM Sans"/>
              <a:sym typeface="DM Sans"/>
            </a:endParaRPr>
          </a:p>
        </p:txBody>
      </p:sp>
      <p:sp>
        <p:nvSpPr>
          <p:cNvPr id="658" name="Google Shape;658;p117"/>
          <p:cNvSpPr/>
          <p:nvPr/>
        </p:nvSpPr>
        <p:spPr>
          <a:xfrm>
            <a:off x="5307313" y="3479163"/>
            <a:ext cx="424200" cy="647700"/>
          </a:xfrm>
          <a:prstGeom prst="downArrow">
            <a:avLst>
              <a:gd fmla="val 50000" name="adj1"/>
              <a:gd fmla="val 50000" name="adj2"/>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7"/>
          <p:cNvSpPr/>
          <p:nvPr/>
        </p:nvSpPr>
        <p:spPr>
          <a:xfrm>
            <a:off x="4089975" y="4153850"/>
            <a:ext cx="2813700" cy="405300"/>
          </a:xfrm>
          <a:prstGeom prst="rect">
            <a:avLst/>
          </a:prstGeom>
          <a:solidFill>
            <a:srgbClr val="E8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DM Sans"/>
                <a:ea typeface="DM Sans"/>
                <a:cs typeface="DM Sans"/>
                <a:sym typeface="DM Sans"/>
              </a:rPr>
              <a:t>Obtención de conclusiones con base en resultados obtenidos</a:t>
            </a:r>
            <a:endParaRPr sz="1300">
              <a:latin typeface="DM Sans"/>
              <a:ea typeface="DM Sans"/>
              <a:cs typeface="DM Sans"/>
              <a:sym typeface="DM Sans"/>
            </a:endParaRPr>
          </a:p>
        </p:txBody>
      </p:sp>
      <p:sp>
        <p:nvSpPr>
          <p:cNvPr id="660" name="Google Shape;660;p117"/>
          <p:cNvSpPr/>
          <p:nvPr/>
        </p:nvSpPr>
        <p:spPr>
          <a:xfrm>
            <a:off x="6985775" y="4097675"/>
            <a:ext cx="713700" cy="461400"/>
          </a:xfrm>
          <a:prstGeom prst="rightArrow">
            <a:avLst>
              <a:gd fmla="val 50000" name="adj1"/>
              <a:gd fmla="val 50000" name="adj2"/>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117"/>
          <p:cNvPicPr preferRelativeResize="0"/>
          <p:nvPr/>
        </p:nvPicPr>
        <p:blipFill>
          <a:blip r:embed="rId4">
            <a:alphaModFix/>
          </a:blip>
          <a:stretch>
            <a:fillRect/>
          </a:stretch>
        </p:blipFill>
        <p:spPr>
          <a:xfrm>
            <a:off x="7778937" y="2649077"/>
            <a:ext cx="780199" cy="844703"/>
          </a:xfrm>
          <a:prstGeom prst="rect">
            <a:avLst/>
          </a:prstGeom>
          <a:noFill/>
          <a:ln>
            <a:noFill/>
          </a:ln>
        </p:spPr>
      </p:pic>
      <p:pic>
        <p:nvPicPr>
          <p:cNvPr id="662" name="Google Shape;662;p117"/>
          <p:cNvPicPr preferRelativeResize="0"/>
          <p:nvPr/>
        </p:nvPicPr>
        <p:blipFill>
          <a:blip r:embed="rId5">
            <a:alphaModFix/>
          </a:blip>
          <a:stretch>
            <a:fillRect/>
          </a:stretch>
        </p:blipFill>
        <p:spPr>
          <a:xfrm>
            <a:off x="7639525" y="792500"/>
            <a:ext cx="953276" cy="1032069"/>
          </a:xfrm>
          <a:prstGeom prst="rect">
            <a:avLst/>
          </a:prstGeom>
          <a:noFill/>
          <a:ln>
            <a:noFill/>
          </a:ln>
        </p:spPr>
      </p:pic>
      <p:pic>
        <p:nvPicPr>
          <p:cNvPr id="663" name="Google Shape;663;p117"/>
          <p:cNvPicPr preferRelativeResize="0"/>
          <p:nvPr/>
        </p:nvPicPr>
        <p:blipFill>
          <a:blip r:embed="rId6">
            <a:alphaModFix/>
          </a:blip>
          <a:stretch>
            <a:fillRect/>
          </a:stretch>
        </p:blipFill>
        <p:spPr>
          <a:xfrm>
            <a:off x="7745226" y="3592332"/>
            <a:ext cx="847586" cy="917643"/>
          </a:xfrm>
          <a:prstGeom prst="rect">
            <a:avLst/>
          </a:prstGeom>
          <a:noFill/>
          <a:ln>
            <a:noFill/>
          </a:ln>
        </p:spPr>
      </p:pic>
      <p:pic>
        <p:nvPicPr>
          <p:cNvPr id="664" name="Google Shape;664;p117"/>
          <p:cNvPicPr preferRelativeResize="0"/>
          <p:nvPr/>
        </p:nvPicPr>
        <p:blipFill>
          <a:blip r:embed="rId7">
            <a:alphaModFix/>
          </a:blip>
          <a:stretch>
            <a:fillRect/>
          </a:stretch>
        </p:blipFill>
        <p:spPr>
          <a:xfrm>
            <a:off x="7726051" y="1903788"/>
            <a:ext cx="780200" cy="844686"/>
          </a:xfrm>
          <a:prstGeom prst="rect">
            <a:avLst/>
          </a:prstGeom>
          <a:noFill/>
          <a:ln>
            <a:noFill/>
          </a:ln>
        </p:spPr>
      </p:pic>
      <p:pic>
        <p:nvPicPr>
          <p:cNvPr id="665" name="Google Shape;665;p117"/>
          <p:cNvPicPr preferRelativeResize="0"/>
          <p:nvPr/>
        </p:nvPicPr>
        <p:blipFill>
          <a:blip r:embed="rId8">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pSp>
        <p:nvGrpSpPr>
          <p:cNvPr id="670" name="Google Shape;670;p118"/>
          <p:cNvGrpSpPr/>
          <p:nvPr/>
        </p:nvGrpSpPr>
        <p:grpSpPr>
          <a:xfrm>
            <a:off x="457356" y="468297"/>
            <a:ext cx="431074" cy="431074"/>
            <a:chOff x="7208351" y="2467173"/>
            <a:chExt cx="738900" cy="738900"/>
          </a:xfrm>
        </p:grpSpPr>
        <p:sp>
          <p:nvSpPr>
            <p:cNvPr id="671" name="Google Shape;671;p11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73" name="Google Shape;673;p11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Análisis de datos con Python</a:t>
            </a:r>
            <a:endParaRPr b="1" sz="4000">
              <a:solidFill>
                <a:schemeClr val="dk1"/>
              </a:solidFill>
              <a:latin typeface="DM Sans"/>
              <a:ea typeface="DM Sans"/>
              <a:cs typeface="DM Sans"/>
              <a:sym typeface="DM Sans"/>
            </a:endParaRPr>
          </a:p>
        </p:txBody>
      </p:sp>
      <p:pic>
        <p:nvPicPr>
          <p:cNvPr id="674" name="Google Shape;674;p11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5" name="Google Shape;675;p11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76" name="Google Shape;676;p118"/>
          <p:cNvSpPr txBox="1"/>
          <p:nvPr/>
        </p:nvSpPr>
        <p:spPr>
          <a:xfrm>
            <a:off x="4527575" y="1908175"/>
            <a:ext cx="3834600" cy="25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a repositorio de Github o documento de Jupyter.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archivo debe tener el nombre “PrimeraEntrega+Apellido.ipynb”</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La entrega es individual y se realiza a través de la plataforma.</a:t>
            </a:r>
            <a:endParaRPr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sz="1350">
              <a:solidFill>
                <a:srgbClr val="999999"/>
              </a:solidFill>
              <a:latin typeface="DM Sans"/>
              <a:ea typeface="DM Sans"/>
              <a:cs typeface="DM Sans"/>
              <a:sym typeface="DM Sans"/>
            </a:endParaRPr>
          </a:p>
        </p:txBody>
      </p:sp>
      <p:sp>
        <p:nvSpPr>
          <p:cNvPr id="677" name="Google Shape;677;p118"/>
          <p:cNvSpPr txBox="1"/>
          <p:nvPr/>
        </p:nvSpPr>
        <p:spPr>
          <a:xfrm>
            <a:off x="457350" y="1908175"/>
            <a:ext cx="3834600" cy="221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Estructurar un problema en función de múltiples, pero simples preguntas/hipótesis a responder</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Analizar datos tabulares (e.g excel, csv, etc)  usando Python</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Utilizar modelos de Machine Learning con Python</a:t>
            </a:r>
            <a:endParaRPr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sz="1350" u="sng">
              <a:solidFill>
                <a:srgbClr val="83AEFB"/>
              </a:solidFill>
              <a:latin typeface="DM Sans"/>
              <a:ea typeface="DM Sans"/>
              <a:cs typeface="DM Sans"/>
              <a:sym typeface="DM Sans"/>
            </a:endParaRPr>
          </a:p>
        </p:txBody>
      </p:sp>
      <p:sp>
        <p:nvSpPr>
          <p:cNvPr id="678" name="Google Shape;678;p11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119"/>
          <p:cNvGrpSpPr/>
          <p:nvPr/>
        </p:nvGrpSpPr>
        <p:grpSpPr>
          <a:xfrm>
            <a:off x="457356" y="468297"/>
            <a:ext cx="431074" cy="431074"/>
            <a:chOff x="7208351" y="2467173"/>
            <a:chExt cx="738900" cy="738900"/>
          </a:xfrm>
        </p:grpSpPr>
        <p:sp>
          <p:nvSpPr>
            <p:cNvPr id="684" name="Google Shape;684;p11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11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86" name="Google Shape;686;p11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687" name="Google Shape;687;p11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88" name="Google Shape;688;p11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89" name="Google Shape;689;p119"/>
          <p:cNvSpPr txBox="1"/>
          <p:nvPr/>
        </p:nvSpPr>
        <p:spPr>
          <a:xfrm>
            <a:off x="457350" y="1908175"/>
            <a:ext cx="5607600" cy="275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El modelo de Jupyter Notebook debe contener</a:t>
            </a:r>
            <a:endParaRPr b="1" sz="1350">
              <a:latin typeface="DM Sans"/>
              <a:ea typeface="DM Sans"/>
              <a:cs typeface="DM Sans"/>
              <a:sym typeface="DM Sans"/>
            </a:endParaRPr>
          </a:p>
          <a:p>
            <a:pPr indent="0" lvl="0" marL="0" rtl="0" algn="l">
              <a:lnSpc>
                <a:spcPct val="30000"/>
              </a:lnSpc>
              <a:spcBef>
                <a:spcPts val="1000"/>
              </a:spcBef>
              <a:spcAft>
                <a:spcPts val="0"/>
              </a:spcAft>
              <a:buNone/>
            </a:pPr>
            <a:r>
              <a:t/>
            </a:r>
            <a:endParaRPr b="1"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Abstracto con motivación y audiencia: Descripción de alto nivel de lo que lo motiva a analizar los datos elegidos y qué tipo de audiencia se podría beneficiar de este análisis</a:t>
            </a:r>
            <a:endParaRPr sz="1350">
              <a:solidFill>
                <a:srgbClr val="999999"/>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Preguntas/Hipótesis que queremos responder mediante el análisis de datos</a:t>
            </a:r>
            <a:endParaRPr sz="1350">
              <a:solidFill>
                <a:srgbClr val="999999"/>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Estructura acorde.</a:t>
            </a:r>
            <a:endParaRPr sz="1350">
              <a:solidFill>
                <a:srgbClr val="999999"/>
              </a:solidFill>
              <a:latin typeface="DM Sans"/>
              <a:ea typeface="DM Sans"/>
              <a:cs typeface="DM Sans"/>
              <a:sym typeface="DM Sans"/>
            </a:endParaRPr>
          </a:p>
          <a:p>
            <a:pPr indent="-314325" lvl="0" marL="457200" rtl="0" algn="l">
              <a:spcBef>
                <a:spcPts val="1000"/>
              </a:spcBef>
              <a:spcAft>
                <a:spcPts val="1000"/>
              </a:spcAft>
              <a:buClr>
                <a:srgbClr val="EA90FF"/>
              </a:buClr>
              <a:buSzPts val="1350"/>
              <a:buFont typeface="DM Sans"/>
              <a:buChar char="✓"/>
            </a:pPr>
            <a:r>
              <a:rPr lang="es-419" sz="1350">
                <a:solidFill>
                  <a:srgbClr val="999999"/>
                </a:solidFill>
                <a:latin typeface="DM Sans"/>
                <a:ea typeface="DM Sans"/>
                <a:cs typeface="DM Sans"/>
                <a:sym typeface="DM Sans"/>
              </a:rPr>
              <a:t>Análisis Exploratorio de datos (EDA): Análisis descriptivo de los datos mediante visualizaciones mediante el análisis de datos</a:t>
            </a:r>
            <a:endParaRPr sz="1350" u="sng">
              <a:solidFill>
                <a:srgbClr val="83AEFB"/>
              </a:solidFill>
              <a:latin typeface="DM Sans"/>
              <a:ea typeface="DM Sans"/>
              <a:cs typeface="DM Sans"/>
              <a:sym typeface="DM Sans"/>
            </a:endParaRPr>
          </a:p>
        </p:txBody>
      </p:sp>
      <p:sp>
        <p:nvSpPr>
          <p:cNvPr id="690" name="Google Shape;690;p11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9"/>
          <p:cNvSpPr txBox="1"/>
          <p:nvPr/>
        </p:nvSpPr>
        <p:spPr>
          <a:xfrm>
            <a:off x="6479425" y="2632050"/>
            <a:ext cx="17154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s-419" sz="1350" u="sng">
                <a:solidFill>
                  <a:srgbClr val="83AEFB"/>
                </a:solidFill>
                <a:latin typeface="DM Sans"/>
                <a:ea typeface="DM Sans"/>
                <a:cs typeface="DM Sans"/>
                <a:sym typeface="DM Sans"/>
                <a:hlinkClick r:id="rId5">
                  <a:extLst>
                    <a:ext uri="{A12FA001-AC4F-418D-AE19-62706E023703}">
                      <ahyp:hlinkClr val="tx"/>
                    </a:ext>
                  </a:extLst>
                </a:hlinkClick>
              </a:rPr>
              <a:t>Video explicativo</a:t>
            </a:r>
            <a:endParaRPr sz="1350" u="sng">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2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Data Acquisition II</a:t>
            </a:r>
            <a:endParaRPr b="1" sz="4000">
              <a:solidFill>
                <a:schemeClr val="dk1"/>
              </a:solidFill>
              <a:latin typeface="DM Sans"/>
              <a:ea typeface="DM Sans"/>
              <a:cs typeface="DM Sans"/>
              <a:sym typeface="DM Sans"/>
            </a:endParaRPr>
          </a:p>
        </p:txBody>
      </p:sp>
      <p:sp>
        <p:nvSpPr>
          <p:cNvPr id="697" name="Google Shape;697;p12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14 - Parte II</a:t>
            </a:r>
            <a:endParaRPr sz="16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121"/>
          <p:cNvGrpSpPr/>
          <p:nvPr/>
        </p:nvGrpSpPr>
        <p:grpSpPr>
          <a:xfrm>
            <a:off x="4202558" y="994173"/>
            <a:ext cx="738900" cy="738900"/>
            <a:chOff x="3137108" y="2467173"/>
            <a:chExt cx="738900" cy="738900"/>
          </a:xfrm>
        </p:grpSpPr>
        <p:sp>
          <p:nvSpPr>
            <p:cNvPr id="703" name="Google Shape;703;p12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12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05" name="Google Shape;705;p121"/>
          <p:cNvSpPr txBox="1"/>
          <p:nvPr/>
        </p:nvSpPr>
        <p:spPr>
          <a:xfrm>
            <a:off x="1461300" y="18527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Descarga de datos desde APIs públicas</a:t>
            </a:r>
            <a:endParaRPr b="1" sz="4000">
              <a:solidFill>
                <a:schemeClr val="dk1"/>
              </a:solidFill>
              <a:highlight>
                <a:srgbClr val="EAFF6A"/>
              </a:highlight>
              <a:latin typeface="DM Sans"/>
              <a:ea typeface="DM Sans"/>
              <a:cs typeface="DM Sans"/>
              <a:sym typeface="DM Sans"/>
            </a:endParaRPr>
          </a:p>
        </p:txBody>
      </p:sp>
      <p:sp>
        <p:nvSpPr>
          <p:cNvPr id="706" name="Google Shape;706;p121"/>
          <p:cNvSpPr txBox="1"/>
          <p:nvPr/>
        </p:nvSpPr>
        <p:spPr>
          <a:xfrm>
            <a:off x="987300" y="3071813"/>
            <a:ext cx="7169400" cy="11328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419" sz="1100">
                <a:solidFill>
                  <a:srgbClr val="999999"/>
                </a:solidFill>
                <a:latin typeface="DM Sans"/>
                <a:ea typeface="DM Sans"/>
                <a:cs typeface="DM Sans"/>
                <a:sym typeface="DM Sans"/>
              </a:rPr>
              <a:t>Deberás entregar el sexto avance de tu proyecto final. Continuaremos hablando sobre lo trabajado en la </a:t>
            </a:r>
            <a:r>
              <a:rPr b="1" lang="es-419" sz="1100">
                <a:solidFill>
                  <a:srgbClr val="999999"/>
                </a:solidFill>
                <a:latin typeface="DM Sans"/>
                <a:ea typeface="DM Sans"/>
                <a:cs typeface="DM Sans"/>
                <a:sym typeface="DM Sans"/>
              </a:rPr>
              <a:t>primera pre entrega del proyecto final</a:t>
            </a:r>
            <a:r>
              <a:rPr lang="es-419" sz="1100">
                <a:solidFill>
                  <a:srgbClr val="999999"/>
                </a:solidFill>
                <a:latin typeface="DM Sans"/>
                <a:ea typeface="DM Sans"/>
                <a:cs typeface="DM Sans"/>
                <a:sym typeface="DM Sans"/>
              </a:rPr>
              <a:t>. Crearás un notebook donde se seleccionará una API de interés, luego crearás una API key y finalmente extraerás la información para ser almacenada en un DataFrame (se sugiere que esta información complemente o enriquezca el dataset elegido en el desafío </a:t>
            </a:r>
            <a:r>
              <a:rPr b="1" lang="es-419" sz="1100">
                <a:solidFill>
                  <a:srgbClr val="999999"/>
                </a:solidFill>
                <a:latin typeface="DM Sans"/>
                <a:ea typeface="DM Sans"/>
                <a:cs typeface="DM Sans"/>
                <a:sym typeface="DM Sans"/>
              </a:rPr>
              <a:t>“Elección de potenciales Datasets e importe con la librería Pandas”</a:t>
            </a:r>
            <a:r>
              <a:rPr lang="es-419" sz="1100">
                <a:solidFill>
                  <a:srgbClr val="999999"/>
                </a:solidFill>
                <a:latin typeface="DM Sans"/>
                <a:ea typeface="DM Sans"/>
                <a:cs typeface="DM Sans"/>
                <a:sym typeface="DM Sans"/>
              </a:rPr>
              <a:t>)</a:t>
            </a:r>
            <a:endParaRPr sz="1900">
              <a:solidFill>
                <a:srgbClr val="999999"/>
              </a:solidFill>
              <a:latin typeface="DM Sans"/>
              <a:ea typeface="DM Sans"/>
              <a:cs typeface="DM Sans"/>
              <a:sym typeface="DM Sans"/>
            </a:endParaRPr>
          </a:p>
        </p:txBody>
      </p:sp>
      <p:sp>
        <p:nvSpPr>
          <p:cNvPr id="707" name="Google Shape;707;p121"/>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6</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pSp>
        <p:nvGrpSpPr>
          <p:cNvPr id="712" name="Google Shape;712;p122"/>
          <p:cNvGrpSpPr/>
          <p:nvPr/>
        </p:nvGrpSpPr>
        <p:grpSpPr>
          <a:xfrm>
            <a:off x="457345" y="468197"/>
            <a:ext cx="431074" cy="431074"/>
            <a:chOff x="3137108" y="2467173"/>
            <a:chExt cx="738900" cy="738900"/>
          </a:xfrm>
        </p:grpSpPr>
        <p:sp>
          <p:nvSpPr>
            <p:cNvPr id="713" name="Google Shape;713;p1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12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15" name="Google Shape;715;p122"/>
          <p:cNvSpPr txBox="1"/>
          <p:nvPr/>
        </p:nvSpPr>
        <p:spPr>
          <a:xfrm>
            <a:off x="457350" y="1533000"/>
            <a:ext cx="4031400" cy="369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Buscar información en APIs públicas (i.e Twitter, NewsAPI, Spotify, Google Apis, etc).</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Extraer datos e importarlos a un dataframe realizando una exploración simple (i.e filas, columnas, tipos de datos). Se sugiere que estos datos complementen el dataset elegido en el Desafio </a:t>
            </a:r>
            <a:r>
              <a:rPr b="1" lang="es-419" sz="1350">
                <a:solidFill>
                  <a:srgbClr val="999999"/>
                </a:solidFill>
                <a:latin typeface="DM Sans"/>
                <a:ea typeface="DM Sans"/>
                <a:cs typeface="DM Sans"/>
                <a:sym typeface="DM Sans"/>
              </a:rPr>
              <a:t>“Elección de potenciales Datasets e importe con la librería Pandas”</a:t>
            </a:r>
            <a:endParaRPr b="1"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Notebook donde se detallen todos los pasos seguidos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4"/>
              </a:rPr>
              <a:t>Ejemplo Desafío APIS</a:t>
            </a:r>
            <a:r>
              <a:rPr lang="es-419" sz="1350" u="sng">
                <a:solidFill>
                  <a:srgbClr val="83AEFB"/>
                </a:solidFill>
                <a:latin typeface="DM Sans"/>
                <a:ea typeface="DM Sans"/>
                <a:cs typeface="DM Sans"/>
                <a:sym typeface="DM Sans"/>
              </a:rPr>
              <a:t>,</a:t>
            </a:r>
            <a:endParaRPr sz="1350">
              <a:solidFill>
                <a:schemeClr val="accent2"/>
              </a:solidFill>
              <a:latin typeface="DM Sans"/>
              <a:ea typeface="DM Sans"/>
              <a:cs typeface="DM Sans"/>
              <a:sym typeface="DM Sans"/>
            </a:endParaRPr>
          </a:p>
        </p:txBody>
      </p:sp>
      <p:sp>
        <p:nvSpPr>
          <p:cNvPr id="716" name="Google Shape;716;p122"/>
          <p:cNvSpPr txBox="1"/>
          <p:nvPr/>
        </p:nvSpPr>
        <p:spPr>
          <a:xfrm>
            <a:off x="475200" y="1053225"/>
            <a:ext cx="79539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Descarga de datos desde APIs públicas</a:t>
            </a:r>
            <a:endParaRPr b="1" sz="3200">
              <a:solidFill>
                <a:schemeClr val="dk1"/>
              </a:solidFill>
              <a:latin typeface="DM Sans"/>
              <a:ea typeface="DM Sans"/>
              <a:cs typeface="DM Sans"/>
              <a:sym typeface="DM Sans"/>
            </a:endParaRPr>
          </a:p>
        </p:txBody>
      </p:sp>
      <p:pic>
        <p:nvPicPr>
          <p:cNvPr id="717" name="Google Shape;717;p122"/>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718" name="Google Shape;718;p12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19" name="Google Shape;719;p122"/>
          <p:cNvSpPr txBox="1"/>
          <p:nvPr/>
        </p:nvSpPr>
        <p:spPr>
          <a:xfrm>
            <a:off x="4506600" y="1578875"/>
            <a:ext cx="4031400" cy="311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 entregar un jupyter notebook con el nombre “</a:t>
            </a:r>
            <a:r>
              <a:rPr b="1" lang="es-419" sz="1350">
                <a:solidFill>
                  <a:srgbClr val="999999"/>
                </a:solidFill>
                <a:latin typeface="DM Sans"/>
                <a:ea typeface="DM Sans"/>
                <a:cs typeface="DM Sans"/>
                <a:sym typeface="DM Sans"/>
              </a:rPr>
              <a:t>Desafio_APIS_+Nombre_ +Apellido.ipynb</a:t>
            </a:r>
            <a:r>
              <a:rPr lang="es-419"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 compartir sus tokens personales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Comprender primero el funcionamiento de las APIs a detalle para después utilizarla</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La limpieza de datos en APIS no es fácil</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Tratar de obtener datos principalmente numéricos (al menos 20 columnas y 10000 filas.</a:t>
            </a:r>
            <a:endParaRPr sz="1350">
              <a:solidFill>
                <a:srgbClr val="999999"/>
              </a:solidFill>
              <a:latin typeface="DM Sans"/>
              <a:ea typeface="DM Sans"/>
              <a:cs typeface="DM Sans"/>
              <a:sym typeface="DM Sans"/>
            </a:endParaRPr>
          </a:p>
        </p:txBody>
      </p:sp>
      <p:sp>
        <p:nvSpPr>
          <p:cNvPr id="720" name="Google Shape;720;p122"/>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Data Wrangling II</a:t>
            </a:r>
            <a:endParaRPr b="1" sz="4000">
              <a:solidFill>
                <a:schemeClr val="dk1"/>
              </a:solidFill>
              <a:latin typeface="DM Sans"/>
              <a:ea typeface="DM Sans"/>
              <a:cs typeface="DM Sans"/>
              <a:sym typeface="DM Sans"/>
            </a:endParaRPr>
          </a:p>
        </p:txBody>
      </p:sp>
      <p:sp>
        <p:nvSpPr>
          <p:cNvPr id="726" name="Google Shape;726;p12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15 - Parte II</a:t>
            </a:r>
            <a:endParaRPr sz="16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p124"/>
          <p:cNvGrpSpPr/>
          <p:nvPr/>
        </p:nvGrpSpPr>
        <p:grpSpPr>
          <a:xfrm>
            <a:off x="4202558" y="994173"/>
            <a:ext cx="738900" cy="738900"/>
            <a:chOff x="3137108" y="2467173"/>
            <a:chExt cx="738900" cy="738900"/>
          </a:xfrm>
        </p:grpSpPr>
        <p:sp>
          <p:nvSpPr>
            <p:cNvPr id="732" name="Google Shape;732;p12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12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4" name="Google Shape;734;p12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Desafío entregable: Data Wrangling</a:t>
            </a:r>
            <a:endParaRPr b="1" sz="4000">
              <a:solidFill>
                <a:schemeClr val="dk1"/>
              </a:solidFill>
              <a:highlight>
                <a:srgbClr val="EAFF6A"/>
              </a:highlight>
              <a:latin typeface="DM Sans"/>
              <a:ea typeface="DM Sans"/>
              <a:cs typeface="DM Sans"/>
              <a:sym typeface="DM Sans"/>
            </a:endParaRPr>
          </a:p>
        </p:txBody>
      </p:sp>
      <p:sp>
        <p:nvSpPr>
          <p:cNvPr id="735" name="Google Shape;735;p124"/>
          <p:cNvSpPr txBox="1"/>
          <p:nvPr/>
        </p:nvSpPr>
        <p:spPr>
          <a:xfrm>
            <a:off x="987300" y="3087063"/>
            <a:ext cx="7169400" cy="121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Clr>
                <a:schemeClr val="dk1"/>
              </a:buClr>
              <a:buSzPts val="1100"/>
              <a:buFont typeface="Arial"/>
              <a:buNone/>
            </a:pPr>
            <a:r>
              <a:rPr lang="es-419" sz="1200">
                <a:solidFill>
                  <a:srgbClr val="999999"/>
                </a:solidFill>
                <a:latin typeface="DM Sans"/>
                <a:ea typeface="DM Sans"/>
                <a:cs typeface="DM Sans"/>
                <a:sym typeface="DM Sans"/>
              </a:rPr>
              <a:t>Deberás entregar el séptimo avance de tu proyecto final. Continuaremos hablando sobre lo trabajado en el desafío “</a:t>
            </a:r>
            <a:r>
              <a:rPr b="1" lang="es-419" sz="1200">
                <a:solidFill>
                  <a:srgbClr val="999999"/>
                </a:solidFill>
                <a:latin typeface="DM Sans"/>
                <a:ea typeface="DM Sans"/>
                <a:cs typeface="DM Sans"/>
                <a:sym typeface="DM Sans"/>
              </a:rPr>
              <a:t>Descarga de datos desde APIs públicas”</a:t>
            </a:r>
            <a:r>
              <a:rPr lang="es-419" sz="1200">
                <a:solidFill>
                  <a:srgbClr val="999999"/>
                </a:solidFill>
                <a:latin typeface="DM Sans"/>
                <a:ea typeface="DM Sans"/>
                <a:cs typeface="DM Sans"/>
                <a:sym typeface="DM Sans"/>
              </a:rPr>
              <a:t>. Crearás un notebook donde se desarrollará la limpieza de los datos elegidos para tu proyecto final, deberás tener en cuenta técnicas vistas en clase para el tratamiento de valores duplicados, nulos y outliers con su respectiva justificación.  </a:t>
            </a:r>
            <a:endParaRPr sz="2000">
              <a:solidFill>
                <a:srgbClr val="999999"/>
              </a:solidFill>
              <a:latin typeface="DM Sans"/>
              <a:ea typeface="DM Sans"/>
              <a:cs typeface="DM Sans"/>
              <a:sym typeface="DM Sans"/>
            </a:endParaRPr>
          </a:p>
        </p:txBody>
      </p:sp>
      <p:sp>
        <p:nvSpPr>
          <p:cNvPr id="736" name="Google Shape;736;p124"/>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7</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125"/>
          <p:cNvPicPr preferRelativeResize="0"/>
          <p:nvPr/>
        </p:nvPicPr>
        <p:blipFill>
          <a:blip r:embed="rId3">
            <a:alphaModFix/>
          </a:blip>
          <a:stretch>
            <a:fillRect/>
          </a:stretch>
        </p:blipFill>
        <p:spPr>
          <a:xfrm>
            <a:off x="1120450" y="1188200"/>
            <a:ext cx="1586550" cy="2275850"/>
          </a:xfrm>
          <a:prstGeom prst="rect">
            <a:avLst/>
          </a:prstGeom>
          <a:noFill/>
          <a:ln>
            <a:noFill/>
          </a:ln>
        </p:spPr>
      </p:pic>
      <p:sp>
        <p:nvSpPr>
          <p:cNvPr id="742" name="Google Shape;742;p125"/>
          <p:cNvSpPr/>
          <p:nvPr/>
        </p:nvSpPr>
        <p:spPr>
          <a:xfrm>
            <a:off x="570175" y="3609913"/>
            <a:ext cx="2687100" cy="70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latin typeface="DM Sans"/>
                <a:ea typeface="DM Sans"/>
                <a:cs typeface="DM Sans"/>
                <a:sym typeface="DM Sans"/>
              </a:rPr>
              <a:t>Clase 14</a:t>
            </a:r>
            <a:endParaRPr b="1">
              <a:latin typeface="DM Sans"/>
              <a:ea typeface="DM Sans"/>
              <a:cs typeface="DM Sans"/>
              <a:sym typeface="DM Sans"/>
            </a:endParaRPr>
          </a:p>
          <a:p>
            <a:pPr indent="0" lvl="0" marL="0" rtl="0" algn="ctr">
              <a:spcBef>
                <a:spcPts val="0"/>
              </a:spcBef>
              <a:spcAft>
                <a:spcPts val="0"/>
              </a:spcAft>
              <a:buNone/>
            </a:pPr>
            <a:r>
              <a:rPr b="1" lang="es-419">
                <a:latin typeface="DM Sans"/>
                <a:ea typeface="DM Sans"/>
                <a:cs typeface="DM Sans"/>
                <a:sym typeface="DM Sans"/>
              </a:rPr>
              <a:t>Desafío entregable: </a:t>
            </a:r>
            <a:endParaRPr b="1">
              <a:latin typeface="DM Sans"/>
              <a:ea typeface="DM Sans"/>
              <a:cs typeface="DM Sans"/>
              <a:sym typeface="DM Sans"/>
            </a:endParaRPr>
          </a:p>
          <a:p>
            <a:pPr indent="0" lvl="0" marL="0" rtl="0" algn="ctr">
              <a:spcBef>
                <a:spcPts val="0"/>
              </a:spcBef>
              <a:spcAft>
                <a:spcPts val="0"/>
              </a:spcAft>
              <a:buNone/>
            </a:pPr>
            <a:r>
              <a:rPr lang="es-419">
                <a:latin typeface="DM Sans"/>
                <a:ea typeface="DM Sans"/>
                <a:cs typeface="DM Sans"/>
                <a:sym typeface="DM Sans"/>
              </a:rPr>
              <a:t>Data Acquisition</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743" name="Google Shape;743;p125"/>
          <p:cNvSpPr/>
          <p:nvPr/>
        </p:nvSpPr>
        <p:spPr>
          <a:xfrm>
            <a:off x="4086400" y="1333850"/>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Exploramos diversas APIs</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744" name="Google Shape;744;p125"/>
          <p:cNvSpPr/>
          <p:nvPr/>
        </p:nvSpPr>
        <p:spPr>
          <a:xfrm>
            <a:off x="4086400" y="2095425"/>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Extrajimos los datos en un dataframe</a:t>
            </a:r>
            <a:endParaRPr>
              <a:latin typeface="DM Sans"/>
              <a:ea typeface="DM Sans"/>
              <a:cs typeface="DM Sans"/>
              <a:sym typeface="DM Sans"/>
            </a:endParaRPr>
          </a:p>
        </p:txBody>
      </p:sp>
      <p:sp>
        <p:nvSpPr>
          <p:cNvPr id="745" name="Google Shape;745;p125"/>
          <p:cNvSpPr/>
          <p:nvPr/>
        </p:nvSpPr>
        <p:spPr>
          <a:xfrm>
            <a:off x="4086400" y="2857000"/>
            <a:ext cx="2813700" cy="48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Realizamos una exploración simple</a:t>
            </a:r>
            <a:endParaRPr>
              <a:latin typeface="DM Sans"/>
              <a:ea typeface="DM Sans"/>
              <a:cs typeface="DM Sans"/>
              <a:sym typeface="DM Sans"/>
            </a:endParaRPr>
          </a:p>
        </p:txBody>
      </p:sp>
      <p:sp>
        <p:nvSpPr>
          <p:cNvPr id="746" name="Google Shape;746;p125"/>
          <p:cNvSpPr/>
          <p:nvPr/>
        </p:nvSpPr>
        <p:spPr>
          <a:xfrm>
            <a:off x="4139225" y="4046425"/>
            <a:ext cx="2337900" cy="33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300">
                <a:latin typeface="DM Sans"/>
                <a:ea typeface="DM Sans"/>
                <a:cs typeface="DM Sans"/>
                <a:sym typeface="DM Sans"/>
              </a:rPr>
              <a:t>Obtención de Insights preliminares</a:t>
            </a:r>
            <a:endParaRPr sz="1300">
              <a:latin typeface="DM Sans"/>
              <a:ea typeface="DM Sans"/>
              <a:cs typeface="DM Sans"/>
              <a:sym typeface="DM Sans"/>
            </a:endParaRPr>
          </a:p>
        </p:txBody>
      </p:sp>
      <p:pic>
        <p:nvPicPr>
          <p:cNvPr id="747" name="Google Shape;747;p125"/>
          <p:cNvPicPr preferRelativeResize="0"/>
          <p:nvPr/>
        </p:nvPicPr>
        <p:blipFill>
          <a:blip r:embed="rId4">
            <a:alphaModFix/>
          </a:blip>
          <a:stretch>
            <a:fillRect/>
          </a:stretch>
        </p:blipFill>
        <p:spPr>
          <a:xfrm>
            <a:off x="6954650" y="2340074"/>
            <a:ext cx="1447950" cy="1470338"/>
          </a:xfrm>
          <a:prstGeom prst="rect">
            <a:avLst/>
          </a:prstGeom>
          <a:noFill/>
          <a:ln>
            <a:noFill/>
          </a:ln>
        </p:spPr>
      </p:pic>
      <p:pic>
        <p:nvPicPr>
          <p:cNvPr id="748" name="Google Shape;748;p125"/>
          <p:cNvPicPr preferRelativeResize="0"/>
          <p:nvPr/>
        </p:nvPicPr>
        <p:blipFill>
          <a:blip r:embed="rId5">
            <a:alphaModFix/>
          </a:blip>
          <a:stretch>
            <a:fillRect/>
          </a:stretch>
        </p:blipFill>
        <p:spPr>
          <a:xfrm>
            <a:off x="7086035" y="1188200"/>
            <a:ext cx="1185181" cy="1203507"/>
          </a:xfrm>
          <a:prstGeom prst="rect">
            <a:avLst/>
          </a:prstGeom>
          <a:noFill/>
          <a:ln>
            <a:noFill/>
          </a:ln>
        </p:spPr>
      </p:pic>
      <p:sp>
        <p:nvSpPr>
          <p:cNvPr id="749" name="Google Shape;749;p125"/>
          <p:cNvSpPr txBox="1"/>
          <p:nvPr/>
        </p:nvSpPr>
        <p:spPr>
          <a:xfrm>
            <a:off x="965050" y="302988"/>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pic>
        <p:nvPicPr>
          <p:cNvPr id="750" name="Google Shape;750;p125"/>
          <p:cNvPicPr preferRelativeResize="0"/>
          <p:nvPr/>
        </p:nvPicPr>
        <p:blipFill>
          <a:blip r:embed="rId6">
            <a:alphaModFix/>
          </a:blip>
          <a:stretch>
            <a:fillRect/>
          </a:stretch>
        </p:blipFill>
        <p:spPr>
          <a:xfrm>
            <a:off x="7359080" y="3594082"/>
            <a:ext cx="980753" cy="995918"/>
          </a:xfrm>
          <a:prstGeom prst="rect">
            <a:avLst/>
          </a:prstGeom>
          <a:noFill/>
          <a:ln>
            <a:noFill/>
          </a:ln>
        </p:spPr>
      </p:pic>
      <p:cxnSp>
        <p:nvCxnSpPr>
          <p:cNvPr id="751" name="Google Shape;751;p125"/>
          <p:cNvCxnSpPr/>
          <p:nvPr/>
        </p:nvCxnSpPr>
        <p:spPr>
          <a:xfrm>
            <a:off x="5258925" y="3545025"/>
            <a:ext cx="0" cy="407100"/>
          </a:xfrm>
          <a:prstGeom prst="straightConnector1">
            <a:avLst/>
          </a:prstGeom>
          <a:noFill/>
          <a:ln cap="flat" cmpd="sng" w="9525">
            <a:solidFill>
              <a:srgbClr val="595959"/>
            </a:solidFill>
            <a:prstDash val="solid"/>
            <a:round/>
            <a:headEnd len="med" w="med" type="none"/>
            <a:tailEnd len="med" w="med" type="oval"/>
          </a:ln>
        </p:spPr>
      </p:cxnSp>
      <p:cxnSp>
        <p:nvCxnSpPr>
          <p:cNvPr id="752" name="Google Shape;752;p125"/>
          <p:cNvCxnSpPr/>
          <p:nvPr/>
        </p:nvCxnSpPr>
        <p:spPr>
          <a:xfrm>
            <a:off x="6347275" y="420917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753" name="Google Shape;753;p125"/>
          <p:cNvCxnSpPr/>
          <p:nvPr/>
        </p:nvCxnSpPr>
        <p:spPr>
          <a:xfrm>
            <a:off x="3155925" y="1477250"/>
            <a:ext cx="0" cy="1651800"/>
          </a:xfrm>
          <a:prstGeom prst="straightConnector1">
            <a:avLst/>
          </a:prstGeom>
          <a:noFill/>
          <a:ln cap="flat" cmpd="sng" w="9525">
            <a:solidFill>
              <a:schemeClr val="dk2"/>
            </a:solidFill>
            <a:prstDash val="solid"/>
            <a:round/>
            <a:headEnd len="med" w="med" type="oval"/>
            <a:tailEnd len="med" w="med" type="oval"/>
          </a:ln>
        </p:spPr>
      </p:cxnSp>
      <p:cxnSp>
        <p:nvCxnSpPr>
          <p:cNvPr id="754" name="Google Shape;754;p125"/>
          <p:cNvCxnSpPr/>
          <p:nvPr/>
        </p:nvCxnSpPr>
        <p:spPr>
          <a:xfrm>
            <a:off x="3155925" y="308082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755" name="Google Shape;755;p125"/>
          <p:cNvCxnSpPr/>
          <p:nvPr/>
        </p:nvCxnSpPr>
        <p:spPr>
          <a:xfrm>
            <a:off x="3155925" y="2300600"/>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756" name="Google Shape;756;p125"/>
          <p:cNvCxnSpPr/>
          <p:nvPr/>
        </p:nvCxnSpPr>
        <p:spPr>
          <a:xfrm>
            <a:off x="3155925" y="1520375"/>
            <a:ext cx="945000" cy="5100"/>
          </a:xfrm>
          <a:prstGeom prst="straightConnector1">
            <a:avLst/>
          </a:prstGeom>
          <a:noFill/>
          <a:ln cap="flat" cmpd="sng" w="9525">
            <a:solidFill>
              <a:srgbClr val="595959"/>
            </a:solidFill>
            <a:prstDash val="solid"/>
            <a:round/>
            <a:headEnd len="med" w="med" type="none"/>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ENTREGAS</a:t>
            </a:r>
            <a:endParaRPr>
              <a:latin typeface="DM Sans"/>
              <a:ea typeface="DM Sans"/>
              <a:cs typeface="DM Sans"/>
              <a:sym typeface="DM Sans"/>
            </a:endParaRPr>
          </a:p>
        </p:txBody>
      </p:sp>
      <p:grpSp>
        <p:nvGrpSpPr>
          <p:cNvPr id="309" name="Google Shape;309;p90"/>
          <p:cNvGrpSpPr/>
          <p:nvPr/>
        </p:nvGrpSpPr>
        <p:grpSpPr>
          <a:xfrm>
            <a:off x="457343" y="468298"/>
            <a:ext cx="431074" cy="431074"/>
            <a:chOff x="7208351" y="2467173"/>
            <a:chExt cx="738900" cy="738900"/>
          </a:xfrm>
        </p:grpSpPr>
        <p:sp>
          <p:nvSpPr>
            <p:cNvPr id="310" name="Google Shape;310;p9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90"/>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312" name="Google Shape;312;p90"/>
          <p:cNvGraphicFramePr/>
          <p:nvPr/>
        </p:nvGraphicFramePr>
        <p:xfrm>
          <a:off x="759738" y="2089100"/>
          <a:ext cx="3000000" cy="3000000"/>
        </p:xfrm>
        <a:graphic>
          <a:graphicData uri="http://schemas.openxmlformats.org/drawingml/2006/table">
            <a:tbl>
              <a:tblPr>
                <a:noFill/>
                <a:tableStyleId>{61B797CC-A3DA-4EDD-B4DD-C0BAA9DA031E}</a:tableStyleId>
              </a:tblPr>
              <a:tblGrid>
                <a:gridCol w="1881750"/>
                <a:gridCol w="382850"/>
                <a:gridCol w="382850"/>
                <a:gridCol w="382850"/>
                <a:gridCol w="382850"/>
                <a:gridCol w="382850"/>
                <a:gridCol w="382850"/>
                <a:gridCol w="382850"/>
                <a:gridCol w="382850"/>
                <a:gridCol w="382850"/>
                <a:gridCol w="382850"/>
                <a:gridCol w="382850"/>
                <a:gridCol w="382850"/>
                <a:gridCol w="382850"/>
                <a:gridCol w="382850"/>
                <a:gridCol w="382850"/>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419" sz="1350">
                          <a:latin typeface="DM Sans"/>
                          <a:ea typeface="DM Sans"/>
                          <a:cs typeface="DM Sans"/>
                          <a:sym typeface="DM Sans"/>
                        </a:rPr>
                        <a:t>Desafío entregable</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9727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13" name="Google Shape;313;p90"/>
          <p:cNvPicPr preferRelativeResize="0"/>
          <p:nvPr/>
        </p:nvPicPr>
        <p:blipFill>
          <a:blip r:embed="rId4">
            <a:alphaModFix/>
          </a:blip>
          <a:stretch>
            <a:fillRect/>
          </a:stretch>
        </p:blipFill>
        <p:spPr>
          <a:xfrm>
            <a:off x="4277623" y="2813010"/>
            <a:ext cx="182807" cy="182809"/>
          </a:xfrm>
          <a:prstGeom prst="rect">
            <a:avLst/>
          </a:prstGeom>
          <a:noFill/>
          <a:ln>
            <a:noFill/>
          </a:ln>
        </p:spPr>
      </p:pic>
      <p:pic>
        <p:nvPicPr>
          <p:cNvPr id="314" name="Google Shape;314;p90"/>
          <p:cNvPicPr preferRelativeResize="0"/>
          <p:nvPr/>
        </p:nvPicPr>
        <p:blipFill>
          <a:blip r:embed="rId4">
            <a:alphaModFix/>
          </a:blip>
          <a:stretch>
            <a:fillRect/>
          </a:stretch>
        </p:blipFill>
        <p:spPr>
          <a:xfrm>
            <a:off x="3499211" y="2813010"/>
            <a:ext cx="182807" cy="182809"/>
          </a:xfrm>
          <a:prstGeom prst="rect">
            <a:avLst/>
          </a:prstGeom>
          <a:noFill/>
          <a:ln>
            <a:noFill/>
          </a:ln>
        </p:spPr>
      </p:pic>
      <p:pic>
        <p:nvPicPr>
          <p:cNvPr id="315" name="Google Shape;315;p90"/>
          <p:cNvPicPr preferRelativeResize="0"/>
          <p:nvPr/>
        </p:nvPicPr>
        <p:blipFill>
          <a:blip r:embed="rId4">
            <a:alphaModFix/>
          </a:blip>
          <a:stretch>
            <a:fillRect/>
          </a:stretch>
        </p:blipFill>
        <p:spPr>
          <a:xfrm>
            <a:off x="5056036" y="2813010"/>
            <a:ext cx="182807" cy="182809"/>
          </a:xfrm>
          <a:prstGeom prst="rect">
            <a:avLst/>
          </a:prstGeom>
          <a:noFill/>
          <a:ln>
            <a:noFill/>
          </a:ln>
        </p:spPr>
      </p:pic>
      <p:sp>
        <p:nvSpPr>
          <p:cNvPr id="316" name="Google Shape;316;p90"/>
          <p:cNvSpPr txBox="1"/>
          <p:nvPr/>
        </p:nvSpPr>
        <p:spPr>
          <a:xfrm>
            <a:off x="3049038" y="1681350"/>
            <a:ext cx="7410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t/>
            </a:r>
            <a:endParaRPr b="1" sz="1000">
              <a:solidFill>
                <a:schemeClr val="dk1"/>
              </a:solidFill>
              <a:latin typeface="DM Sans"/>
              <a:ea typeface="DM Sans"/>
              <a:cs typeface="DM Sans"/>
              <a:sym typeface="DM Sans"/>
            </a:endParaRPr>
          </a:p>
        </p:txBody>
      </p:sp>
      <p:pic>
        <p:nvPicPr>
          <p:cNvPr id="317" name="Google Shape;317;p90"/>
          <p:cNvPicPr preferRelativeResize="0"/>
          <p:nvPr/>
        </p:nvPicPr>
        <p:blipFill>
          <a:blip r:embed="rId4">
            <a:alphaModFix/>
          </a:blip>
          <a:stretch>
            <a:fillRect/>
          </a:stretch>
        </p:blipFill>
        <p:spPr>
          <a:xfrm>
            <a:off x="5834461" y="2813010"/>
            <a:ext cx="182807" cy="182809"/>
          </a:xfrm>
          <a:prstGeom prst="rect">
            <a:avLst/>
          </a:prstGeom>
          <a:noFill/>
          <a:ln>
            <a:noFill/>
          </a:ln>
        </p:spPr>
      </p:pic>
      <p:pic>
        <p:nvPicPr>
          <p:cNvPr id="318" name="Google Shape;318;p90"/>
          <p:cNvPicPr preferRelativeResize="0"/>
          <p:nvPr/>
        </p:nvPicPr>
        <p:blipFill>
          <a:blip r:embed="rId4">
            <a:alphaModFix/>
          </a:blip>
          <a:stretch>
            <a:fillRect/>
          </a:stretch>
        </p:blipFill>
        <p:spPr>
          <a:xfrm>
            <a:off x="6201486" y="2813010"/>
            <a:ext cx="182807" cy="182809"/>
          </a:xfrm>
          <a:prstGeom prst="rect">
            <a:avLst/>
          </a:prstGeom>
          <a:noFill/>
          <a:ln>
            <a:noFill/>
          </a:ln>
        </p:spPr>
      </p:pic>
      <p:pic>
        <p:nvPicPr>
          <p:cNvPr id="319" name="Google Shape;319;p90"/>
          <p:cNvPicPr preferRelativeResize="0"/>
          <p:nvPr/>
        </p:nvPicPr>
        <p:blipFill>
          <a:blip r:embed="rId3">
            <a:alphaModFix/>
          </a:blip>
          <a:stretch>
            <a:fillRect/>
          </a:stretch>
        </p:blipFill>
        <p:spPr>
          <a:xfrm>
            <a:off x="6599523" y="3162536"/>
            <a:ext cx="192136" cy="192145"/>
          </a:xfrm>
          <a:prstGeom prst="rect">
            <a:avLst/>
          </a:prstGeom>
          <a:noFill/>
          <a:ln>
            <a:noFill/>
          </a:ln>
        </p:spPr>
      </p:pic>
      <p:pic>
        <p:nvPicPr>
          <p:cNvPr id="320" name="Google Shape;320;p90"/>
          <p:cNvPicPr preferRelativeResize="0"/>
          <p:nvPr/>
        </p:nvPicPr>
        <p:blipFill>
          <a:blip r:embed="rId4">
            <a:alphaModFix/>
          </a:blip>
          <a:stretch>
            <a:fillRect/>
          </a:stretch>
        </p:blipFill>
        <p:spPr>
          <a:xfrm>
            <a:off x="7707586" y="2813010"/>
            <a:ext cx="182807" cy="182809"/>
          </a:xfrm>
          <a:prstGeom prst="rect">
            <a:avLst/>
          </a:prstGeom>
          <a:noFill/>
          <a:ln>
            <a:noFill/>
          </a:ln>
        </p:spPr>
      </p:pic>
      <p:pic>
        <p:nvPicPr>
          <p:cNvPr id="321" name="Google Shape;321;p90"/>
          <p:cNvPicPr preferRelativeResize="0"/>
          <p:nvPr/>
        </p:nvPicPr>
        <p:blipFill>
          <a:blip r:embed="rId4">
            <a:alphaModFix/>
          </a:blip>
          <a:stretch>
            <a:fillRect/>
          </a:stretch>
        </p:blipFill>
        <p:spPr>
          <a:xfrm>
            <a:off x="8094586" y="2813010"/>
            <a:ext cx="182807" cy="18280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grpSp>
        <p:nvGrpSpPr>
          <p:cNvPr id="761" name="Google Shape;761;p126"/>
          <p:cNvGrpSpPr/>
          <p:nvPr/>
        </p:nvGrpSpPr>
        <p:grpSpPr>
          <a:xfrm>
            <a:off x="457345" y="468197"/>
            <a:ext cx="431074" cy="431074"/>
            <a:chOff x="3137108" y="2467173"/>
            <a:chExt cx="738900" cy="738900"/>
          </a:xfrm>
        </p:grpSpPr>
        <p:sp>
          <p:nvSpPr>
            <p:cNvPr id="762" name="Google Shape;762;p12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p12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4" name="Google Shape;764;p126"/>
          <p:cNvSpPr txBox="1"/>
          <p:nvPr/>
        </p:nvSpPr>
        <p:spPr>
          <a:xfrm>
            <a:off x="457350" y="1908175"/>
            <a:ext cx="3834600" cy="265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Iniciar el proceso de limpieza y exploración de datos según el dataset elegido para el proyecto final</a:t>
            </a:r>
            <a:endParaRPr sz="1350">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Notebook con código y estructura eficiente</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4"/>
              </a:rPr>
              <a:t>Data Wrangling</a:t>
            </a:r>
            <a:endParaRPr sz="1350" u="sng">
              <a:solidFill>
                <a:srgbClr val="83AEFB"/>
              </a:solidFill>
              <a:latin typeface="DM Sans"/>
              <a:ea typeface="DM Sans"/>
              <a:cs typeface="DM Sans"/>
              <a:sym typeface="DM Sans"/>
            </a:endParaRPr>
          </a:p>
        </p:txBody>
      </p:sp>
      <p:sp>
        <p:nvSpPr>
          <p:cNvPr id="765" name="Google Shape;765;p12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Data Wrangling</a:t>
            </a:r>
            <a:endParaRPr b="1" sz="4000">
              <a:solidFill>
                <a:schemeClr val="dk1"/>
              </a:solidFill>
              <a:latin typeface="DM Sans"/>
              <a:ea typeface="DM Sans"/>
              <a:cs typeface="DM Sans"/>
              <a:sym typeface="DM Sans"/>
            </a:endParaRPr>
          </a:p>
        </p:txBody>
      </p:sp>
      <p:pic>
        <p:nvPicPr>
          <p:cNvPr id="766" name="Google Shape;766;p126"/>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767" name="Google Shape;767;p12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68" name="Google Shape;768;p126"/>
          <p:cNvSpPr txBox="1"/>
          <p:nvPr/>
        </p:nvSpPr>
        <p:spPr>
          <a:xfrm>
            <a:off x="4527575" y="1908175"/>
            <a:ext cx="3834600" cy="26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espera un notebook en formato .ipynb. Dicho notebook debe tener el siguiente nombre “</a:t>
            </a:r>
            <a:r>
              <a:rPr b="1" lang="es-419" sz="1250">
                <a:solidFill>
                  <a:srgbClr val="999999"/>
                </a:solidFill>
                <a:latin typeface="DM Sans"/>
                <a:ea typeface="DM Sans"/>
                <a:cs typeface="DM Sans"/>
                <a:sym typeface="DM Sans"/>
              </a:rPr>
              <a:t>Data_Wrangling+Apellido.ipynb</a:t>
            </a:r>
            <a:r>
              <a:rPr lang="es-419" sz="1250">
                <a:solidFill>
                  <a:srgbClr val="999999"/>
                </a:solidFill>
                <a:latin typeface="DM Sans"/>
                <a:ea typeface="DM Sans"/>
                <a:cs typeface="DM Sans"/>
                <a:sym typeface="DM Sans"/>
              </a:rPr>
              <a:t>”.</a:t>
            </a:r>
            <a:endParaRPr sz="12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250">
              <a:latin typeface="DM Sans"/>
              <a:ea typeface="DM Sans"/>
              <a:cs typeface="DM Sans"/>
              <a:sym typeface="DM Sans"/>
            </a:endParaRPr>
          </a:p>
          <a:p>
            <a:pPr indent="0" lvl="0" marL="0" rtl="0" algn="l">
              <a:lnSpc>
                <a:spcPct val="100000"/>
              </a:lnSpc>
              <a:spcBef>
                <a:spcPts val="0"/>
              </a:spcBef>
              <a:spcAft>
                <a:spcPts val="0"/>
              </a:spcAft>
              <a:buNone/>
            </a:pPr>
            <a:r>
              <a:rPr b="1" lang="es-419" sz="1250">
                <a:latin typeface="DM Sans"/>
                <a:ea typeface="DM Sans"/>
                <a:cs typeface="DM Sans"/>
                <a:sym typeface="DM Sans"/>
              </a:rPr>
              <a:t>Sugerencias</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Utilizar las herramientas vistas en el curso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Manejo de duplicados nulos y análisis exploratorio</a:t>
            </a:r>
            <a:endParaRPr sz="1250">
              <a:solidFill>
                <a:srgbClr val="999999"/>
              </a:solidFill>
              <a:latin typeface="DM Sans"/>
              <a:ea typeface="DM Sans"/>
              <a:cs typeface="DM Sans"/>
              <a:sym typeface="DM Sans"/>
            </a:endParaRPr>
          </a:p>
          <a:p>
            <a:pPr indent="0" lvl="0" marL="0" rtl="0" algn="l">
              <a:spcBef>
                <a:spcPts val="800"/>
              </a:spcBef>
              <a:spcAft>
                <a:spcPts val="0"/>
              </a:spcAft>
              <a:buNone/>
            </a:pPr>
            <a:r>
              <a:rPr b="1" lang="es-419" sz="1150">
                <a:solidFill>
                  <a:schemeClr val="dk1"/>
                </a:solidFill>
                <a:latin typeface="DM Sans"/>
                <a:ea typeface="DM Sans"/>
                <a:cs typeface="DM Sans"/>
                <a:sym typeface="DM Sans"/>
              </a:rPr>
              <a:t>Explicación del desafío</a:t>
            </a:r>
            <a:endParaRPr b="1" sz="1150">
              <a:solidFill>
                <a:schemeClr val="dk1"/>
              </a:solidFill>
              <a:latin typeface="DM Sans"/>
              <a:ea typeface="DM Sans"/>
              <a:cs typeface="DM Sans"/>
              <a:sym typeface="DM Sans"/>
            </a:endParaRPr>
          </a:p>
          <a:p>
            <a:pPr indent="-301625" lvl="0" marL="457200" rtl="0" algn="l">
              <a:spcBef>
                <a:spcPts val="800"/>
              </a:spcBef>
              <a:spcAft>
                <a:spcPts val="0"/>
              </a:spcAft>
              <a:buClr>
                <a:schemeClr val="accent4"/>
              </a:buClr>
              <a:buSzPts val="1150"/>
              <a:buFont typeface="DM Sans"/>
              <a:buChar char="✓"/>
            </a:pPr>
            <a:r>
              <a:rPr lang="es-419" sz="1150" u="sng">
                <a:solidFill>
                  <a:schemeClr val="accent5"/>
                </a:solidFill>
                <a:latin typeface="DM Sans"/>
                <a:ea typeface="DM Sans"/>
                <a:cs typeface="DM Sans"/>
                <a:sym typeface="DM Sans"/>
                <a:hlinkClick r:id="rId6">
                  <a:extLst>
                    <a:ext uri="{A12FA001-AC4F-418D-AE19-62706E023703}">
                      <ahyp:hlinkClr val="tx"/>
                    </a:ext>
                  </a:extLst>
                </a:hlinkClick>
              </a:rPr>
              <a:t>¡Click aquí!</a:t>
            </a:r>
            <a:endParaRPr sz="1250">
              <a:solidFill>
                <a:srgbClr val="999999"/>
              </a:solidFill>
              <a:latin typeface="DM Sans"/>
              <a:ea typeface="DM Sans"/>
              <a:cs typeface="DM Sans"/>
              <a:sym typeface="DM Sans"/>
            </a:endParaRPr>
          </a:p>
        </p:txBody>
      </p:sp>
      <p:sp>
        <p:nvSpPr>
          <p:cNvPr id="769" name="Google Shape;769;p12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Visualización efectiva y Data Storytelling</a:t>
            </a:r>
            <a:endParaRPr b="1" sz="4000">
              <a:solidFill>
                <a:schemeClr val="dk1"/>
              </a:solidFill>
              <a:latin typeface="DM Sans"/>
              <a:ea typeface="DM Sans"/>
              <a:cs typeface="DM Sans"/>
              <a:sym typeface="DM Sans"/>
            </a:endParaRPr>
          </a:p>
        </p:txBody>
      </p:sp>
      <p:sp>
        <p:nvSpPr>
          <p:cNvPr id="775" name="Google Shape;775;p1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17 - Parte II</a:t>
            </a:r>
            <a:endParaRPr sz="16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grpSp>
        <p:nvGrpSpPr>
          <p:cNvPr id="780" name="Google Shape;780;p128"/>
          <p:cNvGrpSpPr/>
          <p:nvPr/>
        </p:nvGrpSpPr>
        <p:grpSpPr>
          <a:xfrm>
            <a:off x="4202558" y="994173"/>
            <a:ext cx="738900" cy="738900"/>
            <a:chOff x="3137108" y="2467173"/>
            <a:chExt cx="738900" cy="738900"/>
          </a:xfrm>
        </p:grpSpPr>
        <p:sp>
          <p:nvSpPr>
            <p:cNvPr id="781" name="Google Shape;781;p12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2" name="Google Shape;782;p12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83" name="Google Shape;783;p128"/>
          <p:cNvSpPr txBox="1"/>
          <p:nvPr/>
        </p:nvSpPr>
        <p:spPr>
          <a:xfrm>
            <a:off x="1461300" y="17635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Desafío entregable: Data Storytelling</a:t>
            </a:r>
            <a:endParaRPr b="1" sz="4000">
              <a:solidFill>
                <a:schemeClr val="dk1"/>
              </a:solidFill>
              <a:highlight>
                <a:srgbClr val="EAFF6A"/>
              </a:highlight>
              <a:latin typeface="DM Sans"/>
              <a:ea typeface="DM Sans"/>
              <a:cs typeface="DM Sans"/>
              <a:sym typeface="DM Sans"/>
            </a:endParaRPr>
          </a:p>
        </p:txBody>
      </p:sp>
      <p:sp>
        <p:nvSpPr>
          <p:cNvPr id="784" name="Google Shape;784;p128"/>
          <p:cNvSpPr txBox="1"/>
          <p:nvPr/>
        </p:nvSpPr>
        <p:spPr>
          <a:xfrm>
            <a:off x="987300" y="3087063"/>
            <a:ext cx="7169400" cy="14130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419" sz="1300">
                <a:solidFill>
                  <a:srgbClr val="999999"/>
                </a:solidFill>
                <a:latin typeface="DM Sans"/>
                <a:ea typeface="DM Sans"/>
                <a:cs typeface="DM Sans"/>
                <a:sym typeface="DM Sans"/>
              </a:rPr>
              <a:t>Deberás entregar el octavo avance de su proyecto final. Continuaremos hablando sobre lo trabajado en el desafío “</a:t>
            </a:r>
            <a:r>
              <a:rPr b="1" lang="es-419" sz="1300">
                <a:solidFill>
                  <a:srgbClr val="999999"/>
                </a:solidFill>
                <a:latin typeface="DM Sans"/>
                <a:ea typeface="DM Sans"/>
                <a:cs typeface="DM Sans"/>
                <a:sym typeface="DM Sans"/>
              </a:rPr>
              <a:t>Data Wrangling”</a:t>
            </a:r>
            <a:r>
              <a:rPr lang="es-419" sz="1300">
                <a:solidFill>
                  <a:srgbClr val="999999"/>
                </a:solidFill>
                <a:latin typeface="DM Sans"/>
                <a:ea typeface="DM Sans"/>
                <a:cs typeface="DM Sans"/>
                <a:sym typeface="DM Sans"/>
              </a:rPr>
              <a:t>. Crearás un notebook donde se desarrolle una narrativa que permita dar respuesta a las preguntas/hipótesis formuladas para el proyecto final.</a:t>
            </a:r>
            <a:endParaRPr sz="13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
        <p:nvSpPr>
          <p:cNvPr id="785" name="Google Shape;785;p128"/>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8</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129"/>
          <p:cNvPicPr preferRelativeResize="0"/>
          <p:nvPr/>
        </p:nvPicPr>
        <p:blipFill>
          <a:blip r:embed="rId3">
            <a:alphaModFix/>
          </a:blip>
          <a:stretch>
            <a:fillRect/>
          </a:stretch>
        </p:blipFill>
        <p:spPr>
          <a:xfrm>
            <a:off x="1120450" y="1188200"/>
            <a:ext cx="1586550" cy="2275850"/>
          </a:xfrm>
          <a:prstGeom prst="rect">
            <a:avLst/>
          </a:prstGeom>
          <a:noFill/>
          <a:ln>
            <a:noFill/>
          </a:ln>
        </p:spPr>
      </p:pic>
      <p:sp>
        <p:nvSpPr>
          <p:cNvPr id="791" name="Google Shape;791;p129"/>
          <p:cNvSpPr/>
          <p:nvPr/>
        </p:nvSpPr>
        <p:spPr>
          <a:xfrm>
            <a:off x="570175" y="3609913"/>
            <a:ext cx="2687100" cy="70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350">
                <a:highlight>
                  <a:schemeClr val="lt1"/>
                </a:highlight>
                <a:latin typeface="DM Sans"/>
                <a:ea typeface="DM Sans"/>
                <a:cs typeface="DM Sans"/>
                <a:sym typeface="DM Sans"/>
              </a:rPr>
              <a:t>Clase 15</a:t>
            </a:r>
            <a:endParaRPr sz="1350">
              <a:highlight>
                <a:schemeClr val="lt1"/>
              </a:highlight>
              <a:latin typeface="DM Sans"/>
              <a:ea typeface="DM Sans"/>
              <a:cs typeface="DM Sans"/>
              <a:sym typeface="DM Sans"/>
            </a:endParaRPr>
          </a:p>
          <a:p>
            <a:pPr indent="0" lvl="0" marL="0" rtl="0" algn="ctr">
              <a:spcBef>
                <a:spcPts val="0"/>
              </a:spcBef>
              <a:spcAft>
                <a:spcPts val="0"/>
              </a:spcAft>
              <a:buNone/>
            </a:pPr>
            <a:r>
              <a:rPr lang="es-419" sz="1350">
                <a:latin typeface="DM Sans"/>
                <a:ea typeface="DM Sans"/>
                <a:cs typeface="DM Sans"/>
                <a:sym typeface="DM Sans"/>
              </a:rPr>
              <a:t>Desafío entregable</a:t>
            </a:r>
            <a:endParaRPr sz="1350">
              <a:latin typeface="DM Sans"/>
              <a:ea typeface="DM Sans"/>
              <a:cs typeface="DM Sans"/>
              <a:sym typeface="DM Sans"/>
            </a:endParaRPr>
          </a:p>
          <a:p>
            <a:pPr indent="0" lvl="0" marL="0" rtl="0" algn="ctr">
              <a:spcBef>
                <a:spcPts val="0"/>
              </a:spcBef>
              <a:spcAft>
                <a:spcPts val="0"/>
              </a:spcAft>
              <a:buNone/>
            </a:pPr>
            <a:r>
              <a:rPr b="1" lang="es-419" sz="1350">
                <a:latin typeface="DM Sans"/>
                <a:ea typeface="DM Sans"/>
                <a:cs typeface="DM Sans"/>
                <a:sym typeface="DM Sans"/>
              </a:rPr>
              <a:t>Data Wrangling</a:t>
            </a:r>
            <a:endParaRPr b="1" sz="1350">
              <a:latin typeface="DM Sans"/>
              <a:ea typeface="DM Sans"/>
              <a:cs typeface="DM Sans"/>
              <a:sym typeface="DM Sans"/>
            </a:endParaRPr>
          </a:p>
        </p:txBody>
      </p:sp>
      <p:sp>
        <p:nvSpPr>
          <p:cNvPr id="792" name="Google Shape;792;p129"/>
          <p:cNvSpPr/>
          <p:nvPr/>
        </p:nvSpPr>
        <p:spPr>
          <a:xfrm>
            <a:off x="4086400" y="1333850"/>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350">
                <a:latin typeface="DM Sans"/>
                <a:ea typeface="DM Sans"/>
                <a:cs typeface="DM Sans"/>
                <a:sym typeface="DM Sans"/>
              </a:rPr>
              <a:t>Extrajimos datos de interés</a:t>
            </a:r>
            <a:endParaRPr sz="1350">
              <a:latin typeface="DM Sans"/>
              <a:ea typeface="DM Sans"/>
              <a:cs typeface="DM Sans"/>
              <a:sym typeface="DM Sans"/>
            </a:endParaRPr>
          </a:p>
        </p:txBody>
      </p:sp>
      <p:sp>
        <p:nvSpPr>
          <p:cNvPr id="793" name="Google Shape;793;p129"/>
          <p:cNvSpPr/>
          <p:nvPr/>
        </p:nvSpPr>
        <p:spPr>
          <a:xfrm>
            <a:off x="4086400" y="2095425"/>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350">
                <a:latin typeface="DM Sans"/>
                <a:ea typeface="DM Sans"/>
                <a:cs typeface="DM Sans"/>
                <a:sym typeface="DM Sans"/>
              </a:rPr>
              <a:t>Comenzamos el proceso de limpieza y estructuración </a:t>
            </a:r>
            <a:endParaRPr sz="1350">
              <a:latin typeface="DM Sans"/>
              <a:ea typeface="DM Sans"/>
              <a:cs typeface="DM Sans"/>
              <a:sym typeface="DM Sans"/>
            </a:endParaRPr>
          </a:p>
        </p:txBody>
      </p:sp>
      <p:sp>
        <p:nvSpPr>
          <p:cNvPr id="794" name="Google Shape;794;p129"/>
          <p:cNvSpPr/>
          <p:nvPr/>
        </p:nvSpPr>
        <p:spPr>
          <a:xfrm>
            <a:off x="4086400" y="2857000"/>
            <a:ext cx="2813700" cy="48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350">
                <a:latin typeface="DM Sans"/>
                <a:ea typeface="DM Sans"/>
                <a:cs typeface="DM Sans"/>
                <a:sym typeface="DM Sans"/>
              </a:rPr>
              <a:t>Desarrollamos algunas hipótesis </a:t>
            </a:r>
            <a:endParaRPr sz="1350">
              <a:latin typeface="DM Sans"/>
              <a:ea typeface="DM Sans"/>
              <a:cs typeface="DM Sans"/>
              <a:sym typeface="DM Sans"/>
            </a:endParaRPr>
          </a:p>
        </p:txBody>
      </p:sp>
      <p:sp>
        <p:nvSpPr>
          <p:cNvPr id="795" name="Google Shape;795;p129"/>
          <p:cNvSpPr/>
          <p:nvPr/>
        </p:nvSpPr>
        <p:spPr>
          <a:xfrm>
            <a:off x="4139225" y="4046425"/>
            <a:ext cx="2337900" cy="33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350">
                <a:latin typeface="DM Sans"/>
                <a:ea typeface="DM Sans"/>
                <a:cs typeface="DM Sans"/>
                <a:sym typeface="DM Sans"/>
              </a:rPr>
              <a:t>Data Wrangling/Munging</a:t>
            </a:r>
            <a:endParaRPr sz="1350">
              <a:latin typeface="DM Sans"/>
              <a:ea typeface="DM Sans"/>
              <a:cs typeface="DM Sans"/>
              <a:sym typeface="DM Sans"/>
            </a:endParaRPr>
          </a:p>
        </p:txBody>
      </p:sp>
      <p:pic>
        <p:nvPicPr>
          <p:cNvPr id="796" name="Google Shape;796;p129"/>
          <p:cNvPicPr preferRelativeResize="0"/>
          <p:nvPr/>
        </p:nvPicPr>
        <p:blipFill>
          <a:blip r:embed="rId4">
            <a:alphaModFix/>
          </a:blip>
          <a:stretch>
            <a:fillRect/>
          </a:stretch>
        </p:blipFill>
        <p:spPr>
          <a:xfrm>
            <a:off x="6954650" y="2340074"/>
            <a:ext cx="1447950" cy="1470338"/>
          </a:xfrm>
          <a:prstGeom prst="rect">
            <a:avLst/>
          </a:prstGeom>
          <a:noFill/>
          <a:ln>
            <a:noFill/>
          </a:ln>
        </p:spPr>
      </p:pic>
      <p:pic>
        <p:nvPicPr>
          <p:cNvPr id="797" name="Google Shape;797;p129"/>
          <p:cNvPicPr preferRelativeResize="0"/>
          <p:nvPr/>
        </p:nvPicPr>
        <p:blipFill>
          <a:blip r:embed="rId5">
            <a:alphaModFix/>
          </a:blip>
          <a:stretch>
            <a:fillRect/>
          </a:stretch>
        </p:blipFill>
        <p:spPr>
          <a:xfrm>
            <a:off x="7086035" y="1188200"/>
            <a:ext cx="1185181" cy="1203507"/>
          </a:xfrm>
          <a:prstGeom prst="rect">
            <a:avLst/>
          </a:prstGeom>
          <a:noFill/>
          <a:ln>
            <a:noFill/>
          </a:ln>
        </p:spPr>
      </p:pic>
      <p:sp>
        <p:nvSpPr>
          <p:cNvPr id="798" name="Google Shape;798;p129"/>
          <p:cNvSpPr txBox="1"/>
          <p:nvPr/>
        </p:nvSpPr>
        <p:spPr>
          <a:xfrm>
            <a:off x="965050" y="302988"/>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pic>
        <p:nvPicPr>
          <p:cNvPr id="799" name="Google Shape;799;p129"/>
          <p:cNvPicPr preferRelativeResize="0"/>
          <p:nvPr/>
        </p:nvPicPr>
        <p:blipFill>
          <a:blip r:embed="rId6">
            <a:alphaModFix/>
          </a:blip>
          <a:stretch>
            <a:fillRect/>
          </a:stretch>
        </p:blipFill>
        <p:spPr>
          <a:xfrm>
            <a:off x="7359080" y="3594082"/>
            <a:ext cx="980753" cy="995918"/>
          </a:xfrm>
          <a:prstGeom prst="rect">
            <a:avLst/>
          </a:prstGeom>
          <a:noFill/>
          <a:ln>
            <a:noFill/>
          </a:ln>
        </p:spPr>
      </p:pic>
      <p:cxnSp>
        <p:nvCxnSpPr>
          <p:cNvPr id="800" name="Google Shape;800;p129"/>
          <p:cNvCxnSpPr/>
          <p:nvPr/>
        </p:nvCxnSpPr>
        <p:spPr>
          <a:xfrm>
            <a:off x="5258925" y="3545025"/>
            <a:ext cx="0" cy="407100"/>
          </a:xfrm>
          <a:prstGeom prst="straightConnector1">
            <a:avLst/>
          </a:prstGeom>
          <a:noFill/>
          <a:ln cap="flat" cmpd="sng" w="9525">
            <a:solidFill>
              <a:srgbClr val="595959"/>
            </a:solidFill>
            <a:prstDash val="solid"/>
            <a:round/>
            <a:headEnd len="med" w="med" type="none"/>
            <a:tailEnd len="med" w="med" type="oval"/>
          </a:ln>
        </p:spPr>
      </p:cxnSp>
      <p:cxnSp>
        <p:nvCxnSpPr>
          <p:cNvPr id="801" name="Google Shape;801;p129"/>
          <p:cNvCxnSpPr/>
          <p:nvPr/>
        </p:nvCxnSpPr>
        <p:spPr>
          <a:xfrm>
            <a:off x="6347275" y="420917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802" name="Google Shape;802;p129"/>
          <p:cNvCxnSpPr/>
          <p:nvPr/>
        </p:nvCxnSpPr>
        <p:spPr>
          <a:xfrm>
            <a:off x="3155925" y="1477250"/>
            <a:ext cx="0" cy="16518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129"/>
          <p:cNvCxnSpPr/>
          <p:nvPr/>
        </p:nvCxnSpPr>
        <p:spPr>
          <a:xfrm>
            <a:off x="3155925" y="308082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804" name="Google Shape;804;p129"/>
          <p:cNvCxnSpPr/>
          <p:nvPr/>
        </p:nvCxnSpPr>
        <p:spPr>
          <a:xfrm>
            <a:off x="3155925" y="2300600"/>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805" name="Google Shape;805;p129"/>
          <p:cNvCxnSpPr/>
          <p:nvPr/>
        </p:nvCxnSpPr>
        <p:spPr>
          <a:xfrm>
            <a:off x="3155925" y="1520375"/>
            <a:ext cx="945000" cy="5100"/>
          </a:xfrm>
          <a:prstGeom prst="straightConnector1">
            <a:avLst/>
          </a:prstGeom>
          <a:noFill/>
          <a:ln cap="flat" cmpd="sng" w="9525">
            <a:solidFill>
              <a:srgbClr val="595959"/>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p130"/>
          <p:cNvGrpSpPr/>
          <p:nvPr/>
        </p:nvGrpSpPr>
        <p:grpSpPr>
          <a:xfrm>
            <a:off x="457345" y="468197"/>
            <a:ext cx="431074" cy="431074"/>
            <a:chOff x="3137108" y="2467173"/>
            <a:chExt cx="738900" cy="738900"/>
          </a:xfrm>
        </p:grpSpPr>
        <p:sp>
          <p:nvSpPr>
            <p:cNvPr id="811" name="Google Shape;811;p13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13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13" name="Google Shape;813;p130"/>
          <p:cNvSpPr txBox="1"/>
          <p:nvPr/>
        </p:nvSpPr>
        <p:spPr>
          <a:xfrm>
            <a:off x="457350" y="1908175"/>
            <a:ext cx="3834600" cy="265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Iniciar el proceso de Data Storytelling respondiendo las preguntas que se quieran responder</a:t>
            </a:r>
            <a:endParaRPr sz="1350">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Notebook con código y estructura eficiente</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4"/>
              </a:rPr>
              <a:t>Data StoryTelling</a:t>
            </a:r>
            <a:endParaRPr sz="1350" u="sng">
              <a:solidFill>
                <a:srgbClr val="83AEFB"/>
              </a:solidFill>
              <a:latin typeface="DM Sans"/>
              <a:ea typeface="DM Sans"/>
              <a:cs typeface="DM Sans"/>
              <a:sym typeface="DM Sans"/>
            </a:endParaRPr>
          </a:p>
        </p:txBody>
      </p:sp>
      <p:sp>
        <p:nvSpPr>
          <p:cNvPr id="814" name="Google Shape;814;p13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Data Storytelling</a:t>
            </a:r>
            <a:endParaRPr b="1" sz="4000">
              <a:solidFill>
                <a:schemeClr val="dk1"/>
              </a:solidFill>
              <a:latin typeface="DM Sans"/>
              <a:ea typeface="DM Sans"/>
              <a:cs typeface="DM Sans"/>
              <a:sym typeface="DM Sans"/>
            </a:endParaRPr>
          </a:p>
        </p:txBody>
      </p:sp>
      <p:pic>
        <p:nvPicPr>
          <p:cNvPr id="815" name="Google Shape;815;p130"/>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816" name="Google Shape;816;p13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817" name="Google Shape;817;p130"/>
          <p:cNvSpPr txBox="1"/>
          <p:nvPr/>
        </p:nvSpPr>
        <p:spPr>
          <a:xfrm>
            <a:off x="4527575" y="1908175"/>
            <a:ext cx="38346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espera un notebook en formato .ipynb. Dicho notebook debe tener el siguiente nombre “</a:t>
            </a:r>
            <a:r>
              <a:rPr b="1" lang="es-419" sz="1250">
                <a:solidFill>
                  <a:srgbClr val="999999"/>
                </a:solidFill>
                <a:latin typeface="DM Sans"/>
                <a:ea typeface="DM Sans"/>
                <a:cs typeface="DM Sans"/>
                <a:sym typeface="DM Sans"/>
              </a:rPr>
              <a:t>Data_StoryTelling+Apellido.ipynb</a:t>
            </a:r>
            <a:r>
              <a:rPr lang="es-419" sz="1250">
                <a:solidFill>
                  <a:srgbClr val="999999"/>
                </a:solidFill>
                <a:latin typeface="DM Sans"/>
                <a:ea typeface="DM Sans"/>
                <a:cs typeface="DM Sans"/>
                <a:sym typeface="DM Sans"/>
              </a:rPr>
              <a:t>”.</a:t>
            </a:r>
            <a:endParaRPr sz="1250">
              <a:latin typeface="DM Sans"/>
              <a:ea typeface="DM Sans"/>
              <a:cs typeface="DM Sans"/>
              <a:sym typeface="DM Sans"/>
            </a:endParaRPr>
          </a:p>
          <a:p>
            <a:pPr indent="0" lvl="0" marL="0" rtl="0" algn="l">
              <a:lnSpc>
                <a:spcPct val="100000"/>
              </a:lnSpc>
              <a:spcBef>
                <a:spcPts val="800"/>
              </a:spcBef>
              <a:spcAft>
                <a:spcPts val="0"/>
              </a:spcAft>
              <a:buNone/>
            </a:pPr>
            <a:r>
              <a:rPr b="1" lang="es-419" sz="1250">
                <a:latin typeface="DM Sans"/>
                <a:ea typeface="DM Sans"/>
                <a:cs typeface="DM Sans"/>
                <a:sym typeface="DM Sans"/>
              </a:rPr>
              <a:t>Sugerencias</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Utilizar las herramientas vistas en el curso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Manejo de duplicados nulos y análisis exploratorio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Comenzar por preguntas de alto nivel y luego más específicas</a:t>
            </a:r>
            <a:endParaRPr sz="1250">
              <a:solidFill>
                <a:srgbClr val="999999"/>
              </a:solidFill>
              <a:latin typeface="DM Sans"/>
              <a:ea typeface="DM Sans"/>
              <a:cs typeface="DM Sans"/>
              <a:sym typeface="DM Sans"/>
            </a:endParaRPr>
          </a:p>
          <a:p>
            <a:pPr indent="0" lvl="0" marL="0" rtl="0" algn="l">
              <a:spcBef>
                <a:spcPts val="800"/>
              </a:spcBef>
              <a:spcAft>
                <a:spcPts val="0"/>
              </a:spcAft>
              <a:buNone/>
            </a:pPr>
            <a:r>
              <a:rPr b="1" lang="es-419" sz="1150">
                <a:solidFill>
                  <a:schemeClr val="dk1"/>
                </a:solidFill>
                <a:latin typeface="DM Sans"/>
                <a:ea typeface="DM Sans"/>
                <a:cs typeface="DM Sans"/>
                <a:sym typeface="DM Sans"/>
              </a:rPr>
              <a:t>Explicación del desafío</a:t>
            </a:r>
            <a:endParaRPr b="1" sz="1150">
              <a:solidFill>
                <a:schemeClr val="dk1"/>
              </a:solidFill>
              <a:latin typeface="DM Sans"/>
              <a:ea typeface="DM Sans"/>
              <a:cs typeface="DM Sans"/>
              <a:sym typeface="DM Sans"/>
            </a:endParaRPr>
          </a:p>
          <a:p>
            <a:pPr indent="-301625" lvl="0" marL="457200" rtl="0" algn="l">
              <a:spcBef>
                <a:spcPts val="800"/>
              </a:spcBef>
              <a:spcAft>
                <a:spcPts val="0"/>
              </a:spcAft>
              <a:buClr>
                <a:schemeClr val="accent4"/>
              </a:buClr>
              <a:buSzPts val="1150"/>
              <a:buFont typeface="DM Sans"/>
              <a:buChar char="✓"/>
            </a:pPr>
            <a:r>
              <a:rPr lang="es-419" sz="1150" u="sng">
                <a:solidFill>
                  <a:schemeClr val="accent5"/>
                </a:solidFill>
                <a:latin typeface="DM Sans"/>
                <a:ea typeface="DM Sans"/>
                <a:cs typeface="DM Sans"/>
                <a:sym typeface="DM Sans"/>
                <a:hlinkClick r:id="rId6">
                  <a:extLst>
                    <a:ext uri="{A12FA001-AC4F-418D-AE19-62706E023703}">
                      <ahyp:hlinkClr val="tx"/>
                    </a:ext>
                  </a:extLst>
                </a:hlinkClick>
              </a:rPr>
              <a:t>¡Click aquí!</a:t>
            </a:r>
            <a:endParaRPr sz="1250">
              <a:solidFill>
                <a:srgbClr val="999999"/>
              </a:solidFill>
              <a:latin typeface="DM Sans"/>
              <a:ea typeface="DM Sans"/>
              <a:cs typeface="DM Sans"/>
              <a:sym typeface="DM Sans"/>
            </a:endParaRPr>
          </a:p>
        </p:txBody>
      </p:sp>
      <p:sp>
        <p:nvSpPr>
          <p:cNvPr id="818" name="Google Shape;818;p13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Análisis bivariado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824" name="Google Shape;824;p13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19 - Parte I</a:t>
            </a:r>
            <a:endParaRPr sz="16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132"/>
          <p:cNvGrpSpPr/>
          <p:nvPr/>
        </p:nvGrpSpPr>
        <p:grpSpPr>
          <a:xfrm>
            <a:off x="4202558" y="994173"/>
            <a:ext cx="738900" cy="738900"/>
            <a:chOff x="3137108" y="2467173"/>
            <a:chExt cx="738900" cy="738900"/>
          </a:xfrm>
        </p:grpSpPr>
        <p:sp>
          <p:nvSpPr>
            <p:cNvPr id="830" name="Google Shape;830;p13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1" name="Google Shape;831;p13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32" name="Google Shape;832;p13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Desafío entregable: Obtención de Insights</a:t>
            </a:r>
            <a:endParaRPr b="1" sz="4000">
              <a:solidFill>
                <a:schemeClr val="dk1"/>
              </a:solidFill>
              <a:highlight>
                <a:srgbClr val="EAFF6A"/>
              </a:highlight>
              <a:latin typeface="DM Sans"/>
              <a:ea typeface="DM Sans"/>
              <a:cs typeface="DM Sans"/>
              <a:sym typeface="DM Sans"/>
            </a:endParaRPr>
          </a:p>
        </p:txBody>
      </p:sp>
      <p:sp>
        <p:nvSpPr>
          <p:cNvPr id="833" name="Google Shape;833;p132"/>
          <p:cNvSpPr txBox="1"/>
          <p:nvPr/>
        </p:nvSpPr>
        <p:spPr>
          <a:xfrm>
            <a:off x="987300" y="3087063"/>
            <a:ext cx="7169400" cy="13053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419" sz="1300">
                <a:solidFill>
                  <a:srgbClr val="999999"/>
                </a:solidFill>
                <a:latin typeface="DM Sans"/>
                <a:ea typeface="DM Sans"/>
                <a:cs typeface="DM Sans"/>
                <a:sym typeface="DM Sans"/>
              </a:rPr>
              <a:t>Deberás entregar el noveno avance de su proyecto final. Continuaremos hablando sobre lo trabajado en el desafío “</a:t>
            </a:r>
            <a:r>
              <a:rPr b="1" lang="es-419" sz="1300">
                <a:solidFill>
                  <a:srgbClr val="999999"/>
                </a:solidFill>
                <a:latin typeface="DM Sans"/>
                <a:ea typeface="DM Sans"/>
                <a:cs typeface="DM Sans"/>
                <a:sym typeface="DM Sans"/>
              </a:rPr>
              <a:t>Data Storytelling”</a:t>
            </a:r>
            <a:r>
              <a:rPr lang="es-419" sz="1300">
                <a:solidFill>
                  <a:srgbClr val="999999"/>
                </a:solidFill>
                <a:latin typeface="DM Sans"/>
                <a:ea typeface="DM Sans"/>
                <a:cs typeface="DM Sans"/>
                <a:sym typeface="DM Sans"/>
              </a:rPr>
              <a:t>. Crearás un notebook donde se pueda observar las fases de análisis univariado y bivariado que junto con el trabajo previo realizado permitan obtener insights que ayuden a dar respuesta a la(s) pregunta(s) problema del proyecto final.</a:t>
            </a:r>
            <a:endParaRPr sz="2100">
              <a:solidFill>
                <a:srgbClr val="999999"/>
              </a:solidFill>
              <a:latin typeface="DM Sans"/>
              <a:ea typeface="DM Sans"/>
              <a:cs typeface="DM Sans"/>
              <a:sym typeface="DM Sans"/>
            </a:endParaRPr>
          </a:p>
        </p:txBody>
      </p:sp>
      <p:sp>
        <p:nvSpPr>
          <p:cNvPr id="834" name="Google Shape;834;p132"/>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9</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33"/>
          <p:cNvSpPr txBox="1"/>
          <p:nvPr/>
        </p:nvSpPr>
        <p:spPr>
          <a:xfrm>
            <a:off x="475200" y="468000"/>
            <a:ext cx="6963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sp>
        <p:nvSpPr>
          <p:cNvPr id="840" name="Google Shape;840;p133"/>
          <p:cNvSpPr txBox="1"/>
          <p:nvPr/>
        </p:nvSpPr>
        <p:spPr>
          <a:xfrm>
            <a:off x="301475" y="3523150"/>
            <a:ext cx="276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latin typeface="Helvetica Neue"/>
                <a:ea typeface="Helvetica Neue"/>
                <a:cs typeface="Helvetica Neue"/>
                <a:sym typeface="Helvetica Neue"/>
              </a:rPr>
              <a:t>Clase 17</a:t>
            </a:r>
            <a:endParaRPr b="1">
              <a:latin typeface="Helvetica Neue"/>
              <a:ea typeface="Helvetica Neue"/>
              <a:cs typeface="Helvetica Neue"/>
              <a:sym typeface="Helvetica Neue"/>
            </a:endParaRPr>
          </a:p>
          <a:p>
            <a:pPr indent="0" lvl="0" marL="0" rtl="0" algn="ctr">
              <a:spcBef>
                <a:spcPts val="0"/>
              </a:spcBef>
              <a:spcAft>
                <a:spcPts val="0"/>
              </a:spcAft>
              <a:buNone/>
            </a:pPr>
            <a:r>
              <a:rPr b="1" lang="es-419">
                <a:latin typeface="Helvetica Neue"/>
                <a:ea typeface="Helvetica Neue"/>
                <a:cs typeface="Helvetica Neue"/>
                <a:sym typeface="Helvetica Neue"/>
              </a:rPr>
              <a:t>Desafío entregable:</a:t>
            </a:r>
            <a:endParaRPr b="1">
              <a:latin typeface="Helvetica Neue"/>
              <a:ea typeface="Helvetica Neue"/>
              <a:cs typeface="Helvetica Neue"/>
              <a:sym typeface="Helvetica Neue"/>
            </a:endParaRPr>
          </a:p>
          <a:p>
            <a:pPr indent="0" lvl="0" marL="0" rtl="0" algn="ctr">
              <a:spcBef>
                <a:spcPts val="0"/>
              </a:spcBef>
              <a:spcAft>
                <a:spcPts val="0"/>
              </a:spcAft>
              <a:buNone/>
            </a:pPr>
            <a:r>
              <a:rPr b="1" lang="es-419">
                <a:latin typeface="Helvetica Neue"/>
                <a:ea typeface="Helvetica Neue"/>
                <a:cs typeface="Helvetica Neue"/>
                <a:sym typeface="Helvetica Neue"/>
              </a:rPr>
              <a:t>Data Storytelling</a:t>
            </a:r>
            <a:endParaRPr b="1">
              <a:latin typeface="Helvetica Neue"/>
              <a:ea typeface="Helvetica Neue"/>
              <a:cs typeface="Helvetica Neue"/>
              <a:sym typeface="Helvetica Neue"/>
            </a:endParaRPr>
          </a:p>
        </p:txBody>
      </p:sp>
      <p:pic>
        <p:nvPicPr>
          <p:cNvPr id="841" name="Google Shape;841;p133"/>
          <p:cNvPicPr preferRelativeResize="0"/>
          <p:nvPr/>
        </p:nvPicPr>
        <p:blipFill>
          <a:blip r:embed="rId3">
            <a:alphaModFix/>
          </a:blip>
          <a:stretch>
            <a:fillRect/>
          </a:stretch>
        </p:blipFill>
        <p:spPr>
          <a:xfrm>
            <a:off x="1077212" y="1490737"/>
            <a:ext cx="1217538" cy="1746526"/>
          </a:xfrm>
          <a:prstGeom prst="rect">
            <a:avLst/>
          </a:prstGeom>
          <a:noFill/>
          <a:ln>
            <a:noFill/>
          </a:ln>
        </p:spPr>
      </p:pic>
      <p:sp>
        <p:nvSpPr>
          <p:cNvPr id="842" name="Google Shape;842;p133"/>
          <p:cNvSpPr txBox="1"/>
          <p:nvPr/>
        </p:nvSpPr>
        <p:spPr>
          <a:xfrm>
            <a:off x="4023250" y="1224950"/>
            <a:ext cx="2940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DM Sans"/>
                <a:ea typeface="DM Sans"/>
                <a:cs typeface="DM Sans"/>
                <a:sym typeface="DM Sans"/>
              </a:rPr>
              <a:t>Generamos visualizaciones</a:t>
            </a:r>
            <a:endParaRPr sz="1300">
              <a:latin typeface="DM Sans"/>
              <a:ea typeface="DM Sans"/>
              <a:cs typeface="DM Sans"/>
              <a:sym typeface="DM Sans"/>
            </a:endParaRPr>
          </a:p>
        </p:txBody>
      </p:sp>
      <p:sp>
        <p:nvSpPr>
          <p:cNvPr id="843" name="Google Shape;843;p133"/>
          <p:cNvSpPr txBox="1"/>
          <p:nvPr/>
        </p:nvSpPr>
        <p:spPr>
          <a:xfrm>
            <a:off x="4023250" y="2171550"/>
            <a:ext cx="2940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DM Sans"/>
                <a:ea typeface="DM Sans"/>
                <a:cs typeface="DM Sans"/>
                <a:sym typeface="DM Sans"/>
              </a:rPr>
              <a:t>Respondimos preguntas de interés</a:t>
            </a:r>
            <a:endParaRPr sz="1300">
              <a:latin typeface="DM Sans"/>
              <a:ea typeface="DM Sans"/>
              <a:cs typeface="DM Sans"/>
              <a:sym typeface="DM Sans"/>
            </a:endParaRPr>
          </a:p>
        </p:txBody>
      </p:sp>
      <p:sp>
        <p:nvSpPr>
          <p:cNvPr id="844" name="Google Shape;844;p133"/>
          <p:cNvSpPr txBox="1"/>
          <p:nvPr/>
        </p:nvSpPr>
        <p:spPr>
          <a:xfrm>
            <a:off x="4023250" y="3038525"/>
            <a:ext cx="2940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DM Sans"/>
                <a:ea typeface="DM Sans"/>
                <a:cs typeface="DM Sans"/>
                <a:sym typeface="DM Sans"/>
              </a:rPr>
              <a:t>Soluciones a la pregunta problema</a:t>
            </a:r>
            <a:endParaRPr sz="1300">
              <a:latin typeface="DM Sans"/>
              <a:ea typeface="DM Sans"/>
              <a:cs typeface="DM Sans"/>
              <a:sym typeface="DM Sans"/>
            </a:endParaRPr>
          </a:p>
        </p:txBody>
      </p:sp>
      <p:cxnSp>
        <p:nvCxnSpPr>
          <p:cNvPr id="845" name="Google Shape;845;p133"/>
          <p:cNvCxnSpPr>
            <a:stCxn id="840" idx="3"/>
            <a:endCxn id="842" idx="1"/>
          </p:cNvCxnSpPr>
          <p:nvPr/>
        </p:nvCxnSpPr>
        <p:spPr>
          <a:xfrm flipH="1" rot="10800000">
            <a:off x="3070475" y="1417300"/>
            <a:ext cx="952800" cy="2521500"/>
          </a:xfrm>
          <a:prstGeom prst="straightConnector1">
            <a:avLst/>
          </a:prstGeom>
          <a:noFill/>
          <a:ln cap="flat" cmpd="sng" w="9525">
            <a:solidFill>
              <a:schemeClr val="dk2"/>
            </a:solidFill>
            <a:prstDash val="solid"/>
            <a:round/>
            <a:headEnd len="med" w="med" type="none"/>
            <a:tailEnd len="med" w="med" type="triangle"/>
          </a:ln>
        </p:spPr>
      </p:cxnSp>
      <p:cxnSp>
        <p:nvCxnSpPr>
          <p:cNvPr id="846" name="Google Shape;846;p133"/>
          <p:cNvCxnSpPr>
            <a:stCxn id="840" idx="3"/>
            <a:endCxn id="843" idx="1"/>
          </p:cNvCxnSpPr>
          <p:nvPr/>
        </p:nvCxnSpPr>
        <p:spPr>
          <a:xfrm flipH="1" rot="10800000">
            <a:off x="3070475" y="2364100"/>
            <a:ext cx="952800" cy="1574700"/>
          </a:xfrm>
          <a:prstGeom prst="straightConnector1">
            <a:avLst/>
          </a:prstGeom>
          <a:noFill/>
          <a:ln cap="flat" cmpd="sng" w="9525">
            <a:solidFill>
              <a:schemeClr val="dk2"/>
            </a:solidFill>
            <a:prstDash val="solid"/>
            <a:round/>
            <a:headEnd len="med" w="med" type="none"/>
            <a:tailEnd len="med" w="med" type="triangle"/>
          </a:ln>
        </p:spPr>
      </p:cxnSp>
      <p:cxnSp>
        <p:nvCxnSpPr>
          <p:cNvPr id="847" name="Google Shape;847;p133"/>
          <p:cNvCxnSpPr>
            <a:stCxn id="840" idx="3"/>
            <a:endCxn id="844" idx="1"/>
          </p:cNvCxnSpPr>
          <p:nvPr/>
        </p:nvCxnSpPr>
        <p:spPr>
          <a:xfrm flipH="1" rot="10800000">
            <a:off x="3070475" y="3231100"/>
            <a:ext cx="952800" cy="707700"/>
          </a:xfrm>
          <a:prstGeom prst="straightConnector1">
            <a:avLst/>
          </a:prstGeom>
          <a:noFill/>
          <a:ln cap="flat" cmpd="sng" w="9525">
            <a:solidFill>
              <a:schemeClr val="dk2"/>
            </a:solidFill>
            <a:prstDash val="solid"/>
            <a:round/>
            <a:headEnd len="med" w="med" type="none"/>
            <a:tailEnd len="med" w="med" type="triangle"/>
          </a:ln>
        </p:spPr>
      </p:cxnSp>
      <p:sp>
        <p:nvSpPr>
          <p:cNvPr id="848" name="Google Shape;848;p133"/>
          <p:cNvSpPr/>
          <p:nvPr/>
        </p:nvSpPr>
        <p:spPr>
          <a:xfrm>
            <a:off x="5310975" y="3472425"/>
            <a:ext cx="424200" cy="64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3"/>
          <p:cNvSpPr/>
          <p:nvPr/>
        </p:nvSpPr>
        <p:spPr>
          <a:xfrm>
            <a:off x="4023275" y="4153825"/>
            <a:ext cx="2813700" cy="33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DM Sans"/>
                <a:ea typeface="DM Sans"/>
                <a:cs typeface="DM Sans"/>
                <a:sym typeface="DM Sans"/>
              </a:rPr>
              <a:t>Mejora de Insights obtenidos</a:t>
            </a:r>
            <a:endParaRPr sz="1300">
              <a:latin typeface="DM Sans"/>
              <a:ea typeface="DM Sans"/>
              <a:cs typeface="DM Sans"/>
              <a:sym typeface="DM Sans"/>
            </a:endParaRPr>
          </a:p>
        </p:txBody>
      </p:sp>
      <p:pic>
        <p:nvPicPr>
          <p:cNvPr id="850" name="Google Shape;850;p133"/>
          <p:cNvPicPr preferRelativeResize="0"/>
          <p:nvPr/>
        </p:nvPicPr>
        <p:blipFill rotWithShape="1">
          <a:blip r:embed="rId4">
            <a:alphaModFix/>
          </a:blip>
          <a:srcRect b="20234" l="32353" r="32793" t="22458"/>
          <a:stretch/>
        </p:blipFill>
        <p:spPr>
          <a:xfrm>
            <a:off x="7699474" y="3646623"/>
            <a:ext cx="713700" cy="938803"/>
          </a:xfrm>
          <a:prstGeom prst="rect">
            <a:avLst/>
          </a:prstGeom>
          <a:noFill/>
          <a:ln>
            <a:noFill/>
          </a:ln>
        </p:spPr>
      </p:pic>
      <p:sp>
        <p:nvSpPr>
          <p:cNvPr id="851" name="Google Shape;851;p133"/>
          <p:cNvSpPr/>
          <p:nvPr/>
        </p:nvSpPr>
        <p:spPr>
          <a:xfrm>
            <a:off x="6985775" y="4097675"/>
            <a:ext cx="713700" cy="46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33"/>
          <p:cNvPicPr preferRelativeResize="0"/>
          <p:nvPr/>
        </p:nvPicPr>
        <p:blipFill>
          <a:blip r:embed="rId5">
            <a:alphaModFix/>
          </a:blip>
          <a:stretch>
            <a:fillRect/>
          </a:stretch>
        </p:blipFill>
        <p:spPr>
          <a:xfrm>
            <a:off x="7526138" y="860900"/>
            <a:ext cx="831300" cy="831300"/>
          </a:xfrm>
          <a:prstGeom prst="rect">
            <a:avLst/>
          </a:prstGeom>
          <a:noFill/>
          <a:ln>
            <a:noFill/>
          </a:ln>
        </p:spPr>
      </p:pic>
      <p:pic>
        <p:nvPicPr>
          <p:cNvPr id="853" name="Google Shape;853;p133"/>
          <p:cNvPicPr preferRelativeResize="0"/>
          <p:nvPr/>
        </p:nvPicPr>
        <p:blipFill>
          <a:blip r:embed="rId6">
            <a:alphaModFix/>
          </a:blip>
          <a:stretch>
            <a:fillRect/>
          </a:stretch>
        </p:blipFill>
        <p:spPr>
          <a:xfrm>
            <a:off x="7504600" y="1805800"/>
            <a:ext cx="874375" cy="874375"/>
          </a:xfrm>
          <a:prstGeom prst="rect">
            <a:avLst/>
          </a:prstGeom>
          <a:noFill/>
          <a:ln>
            <a:noFill/>
          </a:ln>
        </p:spPr>
      </p:pic>
      <p:pic>
        <p:nvPicPr>
          <p:cNvPr id="854" name="Google Shape;854;p133"/>
          <p:cNvPicPr preferRelativeResize="0"/>
          <p:nvPr/>
        </p:nvPicPr>
        <p:blipFill>
          <a:blip r:embed="rId7">
            <a:alphaModFix/>
          </a:blip>
          <a:stretch>
            <a:fillRect/>
          </a:stretch>
        </p:blipFill>
        <p:spPr>
          <a:xfrm>
            <a:off x="7526138" y="2699513"/>
            <a:ext cx="952800" cy="95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134"/>
          <p:cNvGrpSpPr/>
          <p:nvPr/>
        </p:nvGrpSpPr>
        <p:grpSpPr>
          <a:xfrm>
            <a:off x="457345" y="468197"/>
            <a:ext cx="431074" cy="431074"/>
            <a:chOff x="3137108" y="2467173"/>
            <a:chExt cx="738900" cy="738900"/>
          </a:xfrm>
        </p:grpSpPr>
        <p:sp>
          <p:nvSpPr>
            <p:cNvPr id="860" name="Google Shape;860;p13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 name="Google Shape;861;p13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62" name="Google Shape;862;p134"/>
          <p:cNvSpPr txBox="1"/>
          <p:nvPr/>
        </p:nvSpPr>
        <p:spPr>
          <a:xfrm>
            <a:off x="636450" y="1727400"/>
            <a:ext cx="3834600" cy="286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Generar insights que permitan dar respuesta a las preguntas por responder</a:t>
            </a:r>
            <a:endParaRPr sz="1350">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Notebook con código y estructura eficiente</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Presentación ejecutiva</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4"/>
              </a:rPr>
              <a:t>Ejemplo de presentación</a:t>
            </a:r>
            <a:endParaRPr sz="1350" u="sng">
              <a:solidFill>
                <a:srgbClr val="83AEFB"/>
              </a:solidFill>
              <a:latin typeface="DM Sans"/>
              <a:ea typeface="DM Sans"/>
              <a:cs typeface="DM Sans"/>
              <a:sym typeface="DM Sans"/>
            </a:endParaRPr>
          </a:p>
        </p:txBody>
      </p:sp>
      <p:sp>
        <p:nvSpPr>
          <p:cNvPr id="863" name="Google Shape;863;p13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Obtención de insights</a:t>
            </a:r>
            <a:endParaRPr b="1" sz="4000">
              <a:solidFill>
                <a:schemeClr val="dk1"/>
              </a:solidFill>
              <a:latin typeface="DM Sans"/>
              <a:ea typeface="DM Sans"/>
              <a:cs typeface="DM Sans"/>
              <a:sym typeface="DM Sans"/>
            </a:endParaRPr>
          </a:p>
        </p:txBody>
      </p:sp>
      <p:pic>
        <p:nvPicPr>
          <p:cNvPr id="864" name="Google Shape;864;p134"/>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865" name="Google Shape;865;p13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866" name="Google Shape;866;p134"/>
          <p:cNvSpPr txBox="1"/>
          <p:nvPr/>
        </p:nvSpPr>
        <p:spPr>
          <a:xfrm>
            <a:off x="4527575" y="1908175"/>
            <a:ext cx="3834600" cy="249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espera un notebook en formato .ipynb. Dicho notebook debe tener el siguiente nombre “</a:t>
            </a:r>
            <a:r>
              <a:rPr b="1" lang="es-419" sz="1350">
                <a:solidFill>
                  <a:srgbClr val="999999"/>
                </a:solidFill>
                <a:latin typeface="DM Sans"/>
                <a:ea typeface="DM Sans"/>
                <a:cs typeface="DM Sans"/>
                <a:sym typeface="DM Sans"/>
              </a:rPr>
              <a:t>Data_StoryTelling+Apellido.ipynb</a:t>
            </a:r>
            <a:r>
              <a:rPr lang="es-419"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Presentación en formato pptx o pdf</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recomienda que la historia cuente con una estructura similar a la presentación de referencia</a:t>
            </a:r>
            <a:endParaRPr sz="1350">
              <a:solidFill>
                <a:srgbClr val="999999"/>
              </a:solidFill>
              <a:latin typeface="DM Sans"/>
              <a:ea typeface="DM Sans"/>
              <a:cs typeface="DM Sans"/>
              <a:sym typeface="DM Sans"/>
            </a:endParaRPr>
          </a:p>
        </p:txBody>
      </p:sp>
      <p:sp>
        <p:nvSpPr>
          <p:cNvPr id="867" name="Google Shape;867;p134"/>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3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Workshop: Revisión de pares</a:t>
            </a:r>
            <a:endParaRPr b="1" sz="4000">
              <a:solidFill>
                <a:schemeClr val="dk1"/>
              </a:solidFill>
              <a:latin typeface="DM Sans"/>
              <a:ea typeface="DM Sans"/>
              <a:cs typeface="DM Sans"/>
              <a:sym typeface="DM Sans"/>
            </a:endParaRPr>
          </a:p>
        </p:txBody>
      </p:sp>
      <p:sp>
        <p:nvSpPr>
          <p:cNvPr id="873" name="Google Shape;873;p13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20 - Parte I</a:t>
            </a:r>
            <a:endParaRPr sz="16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9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ENTREGAS</a:t>
            </a:r>
            <a:endParaRPr>
              <a:latin typeface="DM Sans"/>
              <a:ea typeface="DM Sans"/>
              <a:cs typeface="DM Sans"/>
              <a:sym typeface="DM Sans"/>
            </a:endParaRPr>
          </a:p>
        </p:txBody>
      </p:sp>
      <p:grpSp>
        <p:nvGrpSpPr>
          <p:cNvPr id="327" name="Google Shape;327;p91"/>
          <p:cNvGrpSpPr/>
          <p:nvPr/>
        </p:nvGrpSpPr>
        <p:grpSpPr>
          <a:xfrm>
            <a:off x="457343" y="468298"/>
            <a:ext cx="431074" cy="431074"/>
            <a:chOff x="7208351" y="2467173"/>
            <a:chExt cx="738900" cy="738900"/>
          </a:xfrm>
        </p:grpSpPr>
        <p:sp>
          <p:nvSpPr>
            <p:cNvPr id="328" name="Google Shape;328;p9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91"/>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330" name="Google Shape;330;p91"/>
          <p:cNvGraphicFramePr/>
          <p:nvPr/>
        </p:nvGraphicFramePr>
        <p:xfrm>
          <a:off x="1306388" y="2089100"/>
          <a:ext cx="3000000" cy="3000000"/>
        </p:xfrm>
        <a:graphic>
          <a:graphicData uri="http://schemas.openxmlformats.org/drawingml/2006/table">
            <a:tbl>
              <a:tblPr>
                <a:noFill/>
                <a:tableStyleId>{61B797CC-A3DA-4EDD-B4DD-C0BAA9DA031E}</a:tableStyleId>
              </a:tblPr>
              <a:tblGrid>
                <a:gridCol w="1881750"/>
                <a:gridCol w="382850"/>
                <a:gridCol w="382850"/>
                <a:gridCol w="382850"/>
                <a:gridCol w="382850"/>
                <a:gridCol w="382850"/>
                <a:gridCol w="382850"/>
                <a:gridCol w="382850"/>
                <a:gridCol w="382850"/>
                <a:gridCol w="382850"/>
                <a:gridCol w="382850"/>
                <a:gridCol w="382850"/>
                <a:gridCol w="382850"/>
                <a:gridCol w="382850"/>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16</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17</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18</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19</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20</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21</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22</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23</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24</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25</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26</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27</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150">
                          <a:latin typeface="DM Sans"/>
                          <a:ea typeface="DM Sans"/>
                          <a:cs typeface="DM Sans"/>
                          <a:sym typeface="DM Sans"/>
                        </a:rPr>
                        <a:t>28</a:t>
                      </a:r>
                      <a:endParaRPr b="1"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419" sz="1350">
                          <a:latin typeface="DM Sans"/>
                          <a:ea typeface="DM Sans"/>
                          <a:cs typeface="DM Sans"/>
                          <a:sym typeface="DM Sans"/>
                        </a:rPr>
                        <a:t>Desafío entregable</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9727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31" name="Google Shape;331;p91"/>
          <p:cNvPicPr preferRelativeResize="0"/>
          <p:nvPr/>
        </p:nvPicPr>
        <p:blipFill>
          <a:blip r:embed="rId4">
            <a:alphaModFix/>
          </a:blip>
          <a:stretch>
            <a:fillRect/>
          </a:stretch>
        </p:blipFill>
        <p:spPr>
          <a:xfrm>
            <a:off x="3647211" y="2798085"/>
            <a:ext cx="182807" cy="182809"/>
          </a:xfrm>
          <a:prstGeom prst="rect">
            <a:avLst/>
          </a:prstGeom>
          <a:noFill/>
          <a:ln>
            <a:noFill/>
          </a:ln>
        </p:spPr>
      </p:pic>
      <p:pic>
        <p:nvPicPr>
          <p:cNvPr id="332" name="Google Shape;332;p91"/>
          <p:cNvPicPr preferRelativeResize="0"/>
          <p:nvPr/>
        </p:nvPicPr>
        <p:blipFill>
          <a:blip r:embed="rId4">
            <a:alphaModFix/>
          </a:blip>
          <a:stretch>
            <a:fillRect/>
          </a:stretch>
        </p:blipFill>
        <p:spPr>
          <a:xfrm>
            <a:off x="4424586" y="2798085"/>
            <a:ext cx="182807" cy="182809"/>
          </a:xfrm>
          <a:prstGeom prst="rect">
            <a:avLst/>
          </a:prstGeom>
          <a:noFill/>
          <a:ln>
            <a:noFill/>
          </a:ln>
        </p:spPr>
      </p:pic>
      <p:pic>
        <p:nvPicPr>
          <p:cNvPr id="333" name="Google Shape;333;p91"/>
          <p:cNvPicPr preferRelativeResize="0"/>
          <p:nvPr/>
        </p:nvPicPr>
        <p:blipFill>
          <a:blip r:embed="rId3">
            <a:alphaModFix/>
          </a:blip>
          <a:stretch>
            <a:fillRect/>
          </a:stretch>
        </p:blipFill>
        <p:spPr>
          <a:xfrm>
            <a:off x="4818798" y="3184886"/>
            <a:ext cx="192136" cy="192145"/>
          </a:xfrm>
          <a:prstGeom prst="rect">
            <a:avLst/>
          </a:prstGeom>
          <a:noFill/>
          <a:ln>
            <a:noFill/>
          </a:ln>
        </p:spPr>
      </p:pic>
      <p:pic>
        <p:nvPicPr>
          <p:cNvPr id="334" name="Google Shape;334;p91"/>
          <p:cNvPicPr preferRelativeResize="0"/>
          <p:nvPr/>
        </p:nvPicPr>
        <p:blipFill>
          <a:blip r:embed="rId4">
            <a:alphaModFix/>
          </a:blip>
          <a:stretch>
            <a:fillRect/>
          </a:stretch>
        </p:blipFill>
        <p:spPr>
          <a:xfrm>
            <a:off x="5601923" y="2798085"/>
            <a:ext cx="182807" cy="182809"/>
          </a:xfrm>
          <a:prstGeom prst="rect">
            <a:avLst/>
          </a:prstGeom>
          <a:noFill/>
          <a:ln>
            <a:noFill/>
          </a:ln>
        </p:spPr>
      </p:pic>
      <p:pic>
        <p:nvPicPr>
          <p:cNvPr id="335" name="Google Shape;335;p91"/>
          <p:cNvPicPr preferRelativeResize="0"/>
          <p:nvPr/>
        </p:nvPicPr>
        <p:blipFill>
          <a:blip r:embed="rId4">
            <a:alphaModFix/>
          </a:blip>
          <a:stretch>
            <a:fillRect/>
          </a:stretch>
        </p:blipFill>
        <p:spPr>
          <a:xfrm>
            <a:off x="5992998" y="2798085"/>
            <a:ext cx="182807" cy="182809"/>
          </a:xfrm>
          <a:prstGeom prst="rect">
            <a:avLst/>
          </a:prstGeom>
          <a:noFill/>
          <a:ln>
            <a:noFill/>
          </a:ln>
        </p:spPr>
      </p:pic>
      <p:pic>
        <p:nvPicPr>
          <p:cNvPr id="336" name="Google Shape;336;p91"/>
          <p:cNvPicPr preferRelativeResize="0"/>
          <p:nvPr/>
        </p:nvPicPr>
        <p:blipFill>
          <a:blip r:embed="rId4">
            <a:alphaModFix/>
          </a:blip>
          <a:stretch>
            <a:fillRect/>
          </a:stretch>
        </p:blipFill>
        <p:spPr>
          <a:xfrm>
            <a:off x="6384073" y="2798085"/>
            <a:ext cx="182806" cy="182809"/>
          </a:xfrm>
          <a:prstGeom prst="rect">
            <a:avLst/>
          </a:prstGeom>
          <a:noFill/>
          <a:ln>
            <a:noFill/>
          </a:ln>
        </p:spPr>
      </p:pic>
      <p:pic>
        <p:nvPicPr>
          <p:cNvPr id="337" name="Google Shape;337;p91"/>
          <p:cNvPicPr preferRelativeResize="0"/>
          <p:nvPr/>
        </p:nvPicPr>
        <p:blipFill>
          <a:blip r:embed="rId3">
            <a:alphaModFix/>
          </a:blip>
          <a:stretch>
            <a:fillRect/>
          </a:stretch>
        </p:blipFill>
        <p:spPr>
          <a:xfrm>
            <a:off x="7877160" y="3184886"/>
            <a:ext cx="192136" cy="19214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grpSp>
        <p:nvGrpSpPr>
          <p:cNvPr id="878" name="Google Shape;878;p136"/>
          <p:cNvGrpSpPr/>
          <p:nvPr/>
        </p:nvGrpSpPr>
        <p:grpSpPr>
          <a:xfrm>
            <a:off x="4202551" y="905623"/>
            <a:ext cx="738900" cy="738900"/>
            <a:chOff x="7208351" y="2467173"/>
            <a:chExt cx="738900" cy="738900"/>
          </a:xfrm>
        </p:grpSpPr>
        <p:sp>
          <p:nvSpPr>
            <p:cNvPr id="879" name="Google Shape;879;p13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13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81" name="Google Shape;881;p136"/>
          <p:cNvSpPr txBox="1"/>
          <p:nvPr/>
        </p:nvSpPr>
        <p:spPr>
          <a:xfrm>
            <a:off x="929350" y="1836700"/>
            <a:ext cx="73113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Obtención de insights a partir de visualizaciones</a:t>
            </a:r>
            <a:endParaRPr b="1" sz="4000">
              <a:solidFill>
                <a:schemeClr val="dk1"/>
              </a:solidFill>
              <a:latin typeface="DM Sans"/>
              <a:ea typeface="DM Sans"/>
              <a:cs typeface="DM Sans"/>
              <a:sym typeface="DM Sans"/>
            </a:endParaRPr>
          </a:p>
        </p:txBody>
      </p:sp>
      <p:sp>
        <p:nvSpPr>
          <p:cNvPr id="882" name="Google Shape;882;p136"/>
          <p:cNvSpPr txBox="1"/>
          <p:nvPr/>
        </p:nvSpPr>
        <p:spPr>
          <a:xfrm>
            <a:off x="987300" y="3129675"/>
            <a:ext cx="7169400" cy="133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s-419" sz="1500" u="sng">
                <a:solidFill>
                  <a:srgbClr val="999999"/>
                </a:solidFill>
                <a:latin typeface="DM Sans"/>
                <a:ea typeface="DM Sans"/>
                <a:cs typeface="DM Sans"/>
                <a:sym typeface="DM Sans"/>
              </a:rPr>
              <a:t>Deberás entregar la segunda pre entrega de tu Proyecto Final.</a:t>
            </a:r>
            <a:r>
              <a:rPr lang="es-419" sz="1500">
                <a:solidFill>
                  <a:srgbClr val="999999"/>
                </a:solidFill>
                <a:latin typeface="DM Sans"/>
                <a:ea typeface="DM Sans"/>
                <a:cs typeface="DM Sans"/>
                <a:sym typeface="DM Sans"/>
              </a:rPr>
              <a:t>  Entrenarás y optimizarás versos modelos de Machine Learning para resolver una problemática específica, </a:t>
            </a:r>
            <a:r>
              <a:rPr lang="es-419" sz="1500" u="sng">
                <a:solidFill>
                  <a:srgbClr val="999999"/>
                </a:solidFill>
                <a:latin typeface="DM Sans"/>
                <a:ea typeface="DM Sans"/>
                <a:cs typeface="DM Sans"/>
                <a:sym typeface="DM Sans"/>
              </a:rPr>
              <a:t>detectada en la instancia de entrega anterior</a:t>
            </a:r>
            <a:r>
              <a:rPr lang="es-419" sz="1500">
                <a:solidFill>
                  <a:srgbClr val="999999"/>
                </a:solidFill>
                <a:latin typeface="DM Sans"/>
                <a:ea typeface="DM Sans"/>
                <a:cs typeface="DM Sans"/>
                <a:sym typeface="DM Sans"/>
              </a:rPr>
              <a:t>. El objetivo es que puedan utilizar modelos de Machine Learning para resolver el problema de una industria o negocio. </a:t>
            </a:r>
            <a:endParaRPr sz="1500" u="sng">
              <a:solidFill>
                <a:srgbClr val="999999"/>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37"/>
          <p:cNvSpPr txBox="1"/>
          <p:nvPr/>
        </p:nvSpPr>
        <p:spPr>
          <a:xfrm>
            <a:off x="1090050" y="235850"/>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s-419" sz="4000">
                <a:latin typeface="Anton"/>
                <a:ea typeface="Anton"/>
                <a:cs typeface="Anton"/>
                <a:sym typeface="Anton"/>
              </a:rPr>
              <a:t>Recordemos…</a:t>
            </a:r>
            <a:endParaRPr b="1" i="1" sz="4000">
              <a:latin typeface="Anton"/>
              <a:ea typeface="Anton"/>
              <a:cs typeface="Anton"/>
              <a:sym typeface="Anton"/>
            </a:endParaRPr>
          </a:p>
        </p:txBody>
      </p:sp>
      <p:sp>
        <p:nvSpPr>
          <p:cNvPr id="888" name="Google Shape;888;p137"/>
          <p:cNvSpPr txBox="1"/>
          <p:nvPr/>
        </p:nvSpPr>
        <p:spPr>
          <a:xfrm>
            <a:off x="301475" y="3523150"/>
            <a:ext cx="276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latin typeface="DM Sans"/>
                <a:ea typeface="DM Sans"/>
                <a:cs typeface="DM Sans"/>
                <a:sym typeface="DM Sans"/>
              </a:rPr>
              <a:t>Clase 19</a:t>
            </a:r>
            <a:endParaRPr b="1">
              <a:latin typeface="DM Sans"/>
              <a:ea typeface="DM Sans"/>
              <a:cs typeface="DM Sans"/>
              <a:sym typeface="DM Sans"/>
            </a:endParaRPr>
          </a:p>
          <a:p>
            <a:pPr indent="0" lvl="0" marL="0" rtl="0" algn="ctr">
              <a:spcBef>
                <a:spcPts val="0"/>
              </a:spcBef>
              <a:spcAft>
                <a:spcPts val="0"/>
              </a:spcAft>
              <a:buNone/>
            </a:pPr>
            <a:r>
              <a:rPr b="1" lang="es-419">
                <a:latin typeface="DM Sans"/>
                <a:ea typeface="DM Sans"/>
                <a:cs typeface="DM Sans"/>
                <a:sym typeface="DM Sans"/>
              </a:rPr>
              <a:t>Desafío entregable:</a:t>
            </a:r>
            <a:endParaRPr b="1">
              <a:latin typeface="DM Sans"/>
              <a:ea typeface="DM Sans"/>
              <a:cs typeface="DM Sans"/>
              <a:sym typeface="DM Sans"/>
            </a:endParaRPr>
          </a:p>
          <a:p>
            <a:pPr indent="0" lvl="0" marL="0" rtl="0" algn="ctr">
              <a:spcBef>
                <a:spcPts val="0"/>
              </a:spcBef>
              <a:spcAft>
                <a:spcPts val="0"/>
              </a:spcAft>
              <a:buNone/>
            </a:pPr>
            <a:r>
              <a:rPr b="1" lang="es-419">
                <a:latin typeface="DM Sans"/>
                <a:ea typeface="DM Sans"/>
                <a:cs typeface="DM Sans"/>
                <a:sym typeface="DM Sans"/>
              </a:rPr>
              <a:t>Obtención de insights</a:t>
            </a:r>
            <a:endParaRPr b="1">
              <a:latin typeface="DM Sans"/>
              <a:ea typeface="DM Sans"/>
              <a:cs typeface="DM Sans"/>
              <a:sym typeface="DM Sans"/>
            </a:endParaRPr>
          </a:p>
        </p:txBody>
      </p:sp>
      <p:pic>
        <p:nvPicPr>
          <p:cNvPr id="889" name="Google Shape;889;p137"/>
          <p:cNvPicPr preferRelativeResize="0"/>
          <p:nvPr/>
        </p:nvPicPr>
        <p:blipFill>
          <a:blip r:embed="rId3">
            <a:alphaModFix/>
          </a:blip>
          <a:stretch>
            <a:fillRect/>
          </a:stretch>
        </p:blipFill>
        <p:spPr>
          <a:xfrm>
            <a:off x="803900" y="621350"/>
            <a:ext cx="1964050" cy="2817375"/>
          </a:xfrm>
          <a:prstGeom prst="rect">
            <a:avLst/>
          </a:prstGeom>
          <a:noFill/>
          <a:ln>
            <a:noFill/>
          </a:ln>
        </p:spPr>
      </p:pic>
      <p:sp>
        <p:nvSpPr>
          <p:cNvPr id="890" name="Google Shape;890;p137"/>
          <p:cNvSpPr txBox="1"/>
          <p:nvPr/>
        </p:nvSpPr>
        <p:spPr>
          <a:xfrm>
            <a:off x="4023250" y="1224950"/>
            <a:ext cx="2940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Helvetica Neue"/>
                <a:ea typeface="Helvetica Neue"/>
                <a:cs typeface="Helvetica Neue"/>
                <a:sym typeface="Helvetica Neue"/>
              </a:rPr>
              <a:t>Generamos visualizaciones</a:t>
            </a:r>
            <a:endParaRPr sz="1300">
              <a:latin typeface="Helvetica Neue"/>
              <a:ea typeface="Helvetica Neue"/>
              <a:cs typeface="Helvetica Neue"/>
              <a:sym typeface="Helvetica Neue"/>
            </a:endParaRPr>
          </a:p>
        </p:txBody>
      </p:sp>
      <p:sp>
        <p:nvSpPr>
          <p:cNvPr id="891" name="Google Shape;891;p137"/>
          <p:cNvSpPr txBox="1"/>
          <p:nvPr/>
        </p:nvSpPr>
        <p:spPr>
          <a:xfrm>
            <a:off x="4023250" y="2171550"/>
            <a:ext cx="2940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Helvetica Neue"/>
                <a:ea typeface="Helvetica Neue"/>
                <a:cs typeface="Helvetica Neue"/>
                <a:sym typeface="Helvetica Neue"/>
              </a:rPr>
              <a:t>Obtuvimos insights</a:t>
            </a:r>
            <a:endParaRPr sz="1300">
              <a:latin typeface="Helvetica Neue"/>
              <a:ea typeface="Helvetica Neue"/>
              <a:cs typeface="Helvetica Neue"/>
              <a:sym typeface="Helvetica Neue"/>
            </a:endParaRPr>
          </a:p>
        </p:txBody>
      </p:sp>
      <p:sp>
        <p:nvSpPr>
          <p:cNvPr id="892" name="Google Shape;892;p137"/>
          <p:cNvSpPr txBox="1"/>
          <p:nvPr/>
        </p:nvSpPr>
        <p:spPr>
          <a:xfrm>
            <a:off x="4023250" y="3038525"/>
            <a:ext cx="2940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Helvetica Neue"/>
                <a:ea typeface="Helvetica Neue"/>
                <a:cs typeface="Helvetica Neue"/>
                <a:sym typeface="Helvetica Neue"/>
              </a:rPr>
              <a:t>Desarrollamos una narrativa correcta</a:t>
            </a:r>
            <a:endParaRPr sz="1300">
              <a:latin typeface="Helvetica Neue"/>
              <a:ea typeface="Helvetica Neue"/>
              <a:cs typeface="Helvetica Neue"/>
              <a:sym typeface="Helvetica Neue"/>
            </a:endParaRPr>
          </a:p>
        </p:txBody>
      </p:sp>
      <p:cxnSp>
        <p:nvCxnSpPr>
          <p:cNvPr id="893" name="Google Shape;893;p137"/>
          <p:cNvCxnSpPr>
            <a:stCxn id="888" idx="3"/>
            <a:endCxn id="890" idx="1"/>
          </p:cNvCxnSpPr>
          <p:nvPr/>
        </p:nvCxnSpPr>
        <p:spPr>
          <a:xfrm flipH="1" rot="10800000">
            <a:off x="3070475" y="1417300"/>
            <a:ext cx="952800" cy="2521500"/>
          </a:xfrm>
          <a:prstGeom prst="straightConnector1">
            <a:avLst/>
          </a:prstGeom>
          <a:noFill/>
          <a:ln cap="flat" cmpd="sng" w="9525">
            <a:solidFill>
              <a:schemeClr val="dk2"/>
            </a:solidFill>
            <a:prstDash val="solid"/>
            <a:round/>
            <a:headEnd len="med" w="med" type="none"/>
            <a:tailEnd len="med" w="med" type="triangle"/>
          </a:ln>
        </p:spPr>
      </p:cxnSp>
      <p:cxnSp>
        <p:nvCxnSpPr>
          <p:cNvPr id="894" name="Google Shape;894;p137"/>
          <p:cNvCxnSpPr>
            <a:stCxn id="888" idx="3"/>
            <a:endCxn id="891" idx="1"/>
          </p:cNvCxnSpPr>
          <p:nvPr/>
        </p:nvCxnSpPr>
        <p:spPr>
          <a:xfrm flipH="1" rot="10800000">
            <a:off x="3070475" y="2364100"/>
            <a:ext cx="952800" cy="1574700"/>
          </a:xfrm>
          <a:prstGeom prst="straightConnector1">
            <a:avLst/>
          </a:prstGeom>
          <a:noFill/>
          <a:ln cap="flat" cmpd="sng" w="9525">
            <a:solidFill>
              <a:schemeClr val="dk2"/>
            </a:solidFill>
            <a:prstDash val="solid"/>
            <a:round/>
            <a:headEnd len="med" w="med" type="none"/>
            <a:tailEnd len="med" w="med" type="triangle"/>
          </a:ln>
        </p:spPr>
      </p:cxnSp>
      <p:cxnSp>
        <p:nvCxnSpPr>
          <p:cNvPr id="895" name="Google Shape;895;p137"/>
          <p:cNvCxnSpPr>
            <a:stCxn id="888" idx="3"/>
            <a:endCxn id="892" idx="1"/>
          </p:cNvCxnSpPr>
          <p:nvPr/>
        </p:nvCxnSpPr>
        <p:spPr>
          <a:xfrm flipH="1" rot="10800000">
            <a:off x="3070475" y="3231100"/>
            <a:ext cx="952800" cy="707700"/>
          </a:xfrm>
          <a:prstGeom prst="straightConnector1">
            <a:avLst/>
          </a:prstGeom>
          <a:noFill/>
          <a:ln cap="flat" cmpd="sng" w="9525">
            <a:solidFill>
              <a:schemeClr val="dk2"/>
            </a:solidFill>
            <a:prstDash val="solid"/>
            <a:round/>
            <a:headEnd len="med" w="med" type="none"/>
            <a:tailEnd len="med" w="med" type="triangle"/>
          </a:ln>
        </p:spPr>
      </p:cxnSp>
      <p:sp>
        <p:nvSpPr>
          <p:cNvPr id="896" name="Google Shape;896;p137"/>
          <p:cNvSpPr/>
          <p:nvPr/>
        </p:nvSpPr>
        <p:spPr>
          <a:xfrm>
            <a:off x="5310975" y="3472425"/>
            <a:ext cx="424200" cy="64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7"/>
          <p:cNvSpPr/>
          <p:nvPr/>
        </p:nvSpPr>
        <p:spPr>
          <a:xfrm>
            <a:off x="4023275" y="4153825"/>
            <a:ext cx="2813700" cy="33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300">
                <a:latin typeface="Helvetica Neue"/>
                <a:ea typeface="Helvetica Neue"/>
                <a:cs typeface="Helvetica Neue"/>
                <a:sym typeface="Helvetica Neue"/>
              </a:rPr>
              <a:t>Responder las preguntas problema</a:t>
            </a:r>
            <a:endParaRPr sz="1300">
              <a:latin typeface="Helvetica Neue"/>
              <a:ea typeface="Helvetica Neue"/>
              <a:cs typeface="Helvetica Neue"/>
              <a:sym typeface="Helvetica Neue"/>
            </a:endParaRPr>
          </a:p>
        </p:txBody>
      </p:sp>
      <p:pic>
        <p:nvPicPr>
          <p:cNvPr id="898" name="Google Shape;898;p137"/>
          <p:cNvPicPr preferRelativeResize="0"/>
          <p:nvPr/>
        </p:nvPicPr>
        <p:blipFill rotWithShape="1">
          <a:blip r:embed="rId4">
            <a:alphaModFix/>
          </a:blip>
          <a:srcRect b="20234" l="32353" r="32793" t="22458"/>
          <a:stretch/>
        </p:blipFill>
        <p:spPr>
          <a:xfrm>
            <a:off x="7584936" y="1760723"/>
            <a:ext cx="713700" cy="938803"/>
          </a:xfrm>
          <a:prstGeom prst="rect">
            <a:avLst/>
          </a:prstGeom>
          <a:noFill/>
          <a:ln>
            <a:noFill/>
          </a:ln>
        </p:spPr>
      </p:pic>
      <p:sp>
        <p:nvSpPr>
          <p:cNvPr id="899" name="Google Shape;899;p137"/>
          <p:cNvSpPr/>
          <p:nvPr/>
        </p:nvSpPr>
        <p:spPr>
          <a:xfrm>
            <a:off x="6985775" y="4097675"/>
            <a:ext cx="713700" cy="46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137"/>
          <p:cNvPicPr preferRelativeResize="0"/>
          <p:nvPr/>
        </p:nvPicPr>
        <p:blipFill>
          <a:blip r:embed="rId5">
            <a:alphaModFix/>
          </a:blip>
          <a:stretch>
            <a:fillRect/>
          </a:stretch>
        </p:blipFill>
        <p:spPr>
          <a:xfrm>
            <a:off x="7526138" y="860900"/>
            <a:ext cx="831300" cy="831300"/>
          </a:xfrm>
          <a:prstGeom prst="rect">
            <a:avLst/>
          </a:prstGeom>
          <a:noFill/>
          <a:ln>
            <a:noFill/>
          </a:ln>
        </p:spPr>
      </p:pic>
      <p:pic>
        <p:nvPicPr>
          <p:cNvPr id="901" name="Google Shape;901;p137"/>
          <p:cNvPicPr preferRelativeResize="0"/>
          <p:nvPr/>
        </p:nvPicPr>
        <p:blipFill>
          <a:blip r:embed="rId6">
            <a:alphaModFix/>
          </a:blip>
          <a:stretch>
            <a:fillRect/>
          </a:stretch>
        </p:blipFill>
        <p:spPr>
          <a:xfrm>
            <a:off x="7566650" y="2855838"/>
            <a:ext cx="750275" cy="750275"/>
          </a:xfrm>
          <a:prstGeom prst="rect">
            <a:avLst/>
          </a:prstGeom>
          <a:noFill/>
          <a:ln>
            <a:noFill/>
          </a:ln>
        </p:spPr>
      </p:pic>
      <p:pic>
        <p:nvPicPr>
          <p:cNvPr id="902" name="Google Shape;902;p137"/>
          <p:cNvPicPr preferRelativeResize="0"/>
          <p:nvPr/>
        </p:nvPicPr>
        <p:blipFill>
          <a:blip r:embed="rId7">
            <a:alphaModFix/>
          </a:blip>
          <a:stretch>
            <a:fillRect/>
          </a:stretch>
        </p:blipFill>
        <p:spPr>
          <a:xfrm>
            <a:off x="7745550" y="3717224"/>
            <a:ext cx="831275" cy="831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grpSp>
        <p:nvGrpSpPr>
          <p:cNvPr id="907" name="Google Shape;907;p138"/>
          <p:cNvGrpSpPr/>
          <p:nvPr/>
        </p:nvGrpSpPr>
        <p:grpSpPr>
          <a:xfrm>
            <a:off x="457356" y="468297"/>
            <a:ext cx="431074" cy="431074"/>
            <a:chOff x="7208351" y="2467173"/>
            <a:chExt cx="738900" cy="738900"/>
          </a:xfrm>
        </p:grpSpPr>
        <p:sp>
          <p:nvSpPr>
            <p:cNvPr id="908" name="Google Shape;908;p13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13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10" name="Google Shape;910;p138"/>
          <p:cNvSpPr txBox="1"/>
          <p:nvPr/>
        </p:nvSpPr>
        <p:spPr>
          <a:xfrm>
            <a:off x="501450" y="1081750"/>
            <a:ext cx="80367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600">
                <a:solidFill>
                  <a:schemeClr val="dk1"/>
                </a:solidFill>
                <a:latin typeface="DM Sans"/>
                <a:ea typeface="DM Sans"/>
                <a:cs typeface="DM Sans"/>
                <a:sym typeface="DM Sans"/>
              </a:rPr>
              <a:t>Obtención de insights a partir de visualizaciones</a:t>
            </a:r>
            <a:endParaRPr b="1" sz="4000">
              <a:solidFill>
                <a:schemeClr val="dk1"/>
              </a:solidFill>
              <a:latin typeface="DM Sans"/>
              <a:ea typeface="DM Sans"/>
              <a:cs typeface="DM Sans"/>
              <a:sym typeface="DM Sans"/>
            </a:endParaRPr>
          </a:p>
        </p:txBody>
      </p:sp>
      <p:pic>
        <p:nvPicPr>
          <p:cNvPr id="911" name="Google Shape;911;p13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12" name="Google Shape;912;p138"/>
          <p:cNvSpPr txBox="1"/>
          <p:nvPr/>
        </p:nvSpPr>
        <p:spPr>
          <a:xfrm>
            <a:off x="930550" y="468275"/>
            <a:ext cx="368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PREENTREGA DEL PROYECTO FINAL</a:t>
            </a:r>
            <a:endParaRPr>
              <a:latin typeface="DM Sans"/>
              <a:ea typeface="DM Sans"/>
              <a:cs typeface="DM Sans"/>
              <a:sym typeface="DM Sans"/>
            </a:endParaRPr>
          </a:p>
        </p:txBody>
      </p:sp>
      <p:sp>
        <p:nvSpPr>
          <p:cNvPr id="913" name="Google Shape;913;p138"/>
          <p:cNvSpPr txBox="1"/>
          <p:nvPr/>
        </p:nvSpPr>
        <p:spPr>
          <a:xfrm>
            <a:off x="457350" y="1749900"/>
            <a:ext cx="7956900" cy="269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Obtener datos de diversas fuentes como APIs o Bases de datos públicas para luego analizarlos mediante el lenguaje Python con el fin de contestar una pregunta de interés para una industria, negocio o proyecto personal. Se deberán utilizar datasets complejos implementando técnicas avanzadas para la limpieza y adquisición de datos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Estructurar un problema en función de múltiples pero simples preguntas/hipótesis a responder</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Importar datos crudos de APIs o bases de datos usando Python</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Limpiar y transformar los datos para permitir un posterior análisis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Contar una historia mediante el análisis exploratorio de datos</a:t>
            </a:r>
            <a:endParaRPr sz="1350" u="sng">
              <a:solidFill>
                <a:srgbClr val="83AEFB"/>
              </a:solidFill>
              <a:latin typeface="DM Sans"/>
              <a:ea typeface="DM Sans"/>
              <a:cs typeface="DM Sans"/>
              <a:sym typeface="DM Sans"/>
            </a:endParaRPr>
          </a:p>
        </p:txBody>
      </p:sp>
      <p:sp>
        <p:nvSpPr>
          <p:cNvPr id="914" name="Google Shape;914;p13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139"/>
          <p:cNvGrpSpPr/>
          <p:nvPr/>
        </p:nvGrpSpPr>
        <p:grpSpPr>
          <a:xfrm>
            <a:off x="457356" y="468297"/>
            <a:ext cx="431074" cy="431074"/>
            <a:chOff x="7208351" y="2467173"/>
            <a:chExt cx="738900" cy="738900"/>
          </a:xfrm>
        </p:grpSpPr>
        <p:sp>
          <p:nvSpPr>
            <p:cNvPr id="920" name="Google Shape;920;p13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13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22" name="Google Shape;922;p13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23" name="Google Shape;923;p139"/>
          <p:cNvSpPr txBox="1"/>
          <p:nvPr/>
        </p:nvSpPr>
        <p:spPr>
          <a:xfrm>
            <a:off x="930550" y="468275"/>
            <a:ext cx="369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PREENTREGA DEL PROYECTO FINAL</a:t>
            </a:r>
            <a:endParaRPr>
              <a:latin typeface="DM Sans"/>
              <a:ea typeface="DM Sans"/>
              <a:cs typeface="DM Sans"/>
              <a:sym typeface="DM Sans"/>
            </a:endParaRPr>
          </a:p>
        </p:txBody>
      </p:sp>
      <p:sp>
        <p:nvSpPr>
          <p:cNvPr id="924" name="Google Shape;924;p139"/>
          <p:cNvSpPr txBox="1"/>
          <p:nvPr/>
        </p:nvSpPr>
        <p:spPr>
          <a:xfrm>
            <a:off x="457350" y="1749900"/>
            <a:ext cx="7956900" cy="232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Requisitos base</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Un notebook (Colab o Jupyter) que debe contener:</a:t>
            </a:r>
            <a:endParaRPr sz="1350">
              <a:solidFill>
                <a:srgbClr val="999999"/>
              </a:solidFill>
              <a:latin typeface="DM Sans"/>
              <a:ea typeface="DM Sans"/>
              <a:cs typeface="DM Sans"/>
              <a:sym typeface="DM Sans"/>
            </a:endParaRPr>
          </a:p>
          <a:p>
            <a:pPr indent="-314325" lvl="0" marL="719999" rtl="0" algn="l">
              <a:lnSpc>
                <a:spcPct val="100000"/>
              </a:lnSpc>
              <a:spcBef>
                <a:spcPts val="0"/>
              </a:spcBef>
              <a:spcAft>
                <a:spcPts val="0"/>
              </a:spcAft>
              <a:buClr>
                <a:srgbClr val="999999"/>
              </a:buClr>
              <a:buSzPts val="1350"/>
              <a:buFont typeface="DM Sans"/>
              <a:buAutoNum type="arabicPeriod"/>
            </a:pPr>
            <a:r>
              <a:rPr b="1" lang="es-419" sz="1350">
                <a:solidFill>
                  <a:srgbClr val="999999"/>
                </a:solidFill>
                <a:latin typeface="DM Sans"/>
                <a:ea typeface="DM Sans"/>
                <a:cs typeface="DM Sans"/>
                <a:sym typeface="DM Sans"/>
              </a:rPr>
              <a:t>Abstracto con motivación y audiencia:</a:t>
            </a:r>
            <a:r>
              <a:rPr lang="es-419" sz="1350">
                <a:solidFill>
                  <a:srgbClr val="999999"/>
                </a:solidFill>
                <a:latin typeface="DM Sans"/>
                <a:ea typeface="DM Sans"/>
                <a:cs typeface="DM Sans"/>
                <a:sym typeface="DM Sans"/>
              </a:rPr>
              <a:t> Descripción de alto nivel de lo que motiva a analizar los datos elegidos y que audiencia  se podrá beneficiar de este análisis</a:t>
            </a:r>
            <a:endParaRPr sz="1350">
              <a:solidFill>
                <a:srgbClr val="999999"/>
              </a:solidFill>
              <a:latin typeface="DM Sans"/>
              <a:ea typeface="DM Sans"/>
              <a:cs typeface="DM Sans"/>
              <a:sym typeface="DM Sans"/>
            </a:endParaRPr>
          </a:p>
          <a:p>
            <a:pPr indent="-314325" lvl="0" marL="719999" rtl="0" algn="l">
              <a:lnSpc>
                <a:spcPct val="100000"/>
              </a:lnSpc>
              <a:spcBef>
                <a:spcPts val="0"/>
              </a:spcBef>
              <a:spcAft>
                <a:spcPts val="0"/>
              </a:spcAft>
              <a:buClr>
                <a:srgbClr val="999999"/>
              </a:buClr>
              <a:buSzPts val="1350"/>
              <a:buFont typeface="DM Sans"/>
              <a:buAutoNum type="arabicPeriod"/>
            </a:pPr>
            <a:r>
              <a:rPr b="1" lang="es-419" sz="1350">
                <a:solidFill>
                  <a:srgbClr val="999999"/>
                </a:solidFill>
                <a:latin typeface="DM Sans"/>
                <a:ea typeface="DM Sans"/>
                <a:cs typeface="DM Sans"/>
                <a:sym typeface="DM Sans"/>
              </a:rPr>
              <a:t>Preguntas/hipótesis que queremos responder:</a:t>
            </a:r>
            <a:r>
              <a:rPr lang="es-419" sz="1350">
                <a:solidFill>
                  <a:srgbClr val="999999"/>
                </a:solidFill>
                <a:latin typeface="DM Sans"/>
                <a:ea typeface="DM Sans"/>
                <a:cs typeface="DM Sans"/>
                <a:sym typeface="DM Sans"/>
              </a:rPr>
              <a:t> Lista de preguntas que se busca responder mediante el análisis de datos. Bloques de código donde se importan los datos desde una API o base de datos pública y los guarda en un archivo local csv o json. El estudiante puede luego de descargar los datos, comentar este bloque de código</a:t>
            </a:r>
            <a:endParaRPr sz="1350">
              <a:solidFill>
                <a:srgbClr val="999999"/>
              </a:solidFill>
              <a:latin typeface="DM Sans"/>
              <a:ea typeface="DM Sans"/>
              <a:cs typeface="DM Sans"/>
              <a:sym typeface="DM Sans"/>
            </a:endParaRPr>
          </a:p>
          <a:p>
            <a:pPr indent="-314325" lvl="0" marL="719999" rtl="0" algn="l">
              <a:lnSpc>
                <a:spcPct val="100000"/>
              </a:lnSpc>
              <a:spcBef>
                <a:spcPts val="0"/>
              </a:spcBef>
              <a:spcAft>
                <a:spcPts val="0"/>
              </a:spcAft>
              <a:buClr>
                <a:srgbClr val="999999"/>
              </a:buClr>
              <a:buSzPts val="1350"/>
              <a:buFont typeface="DM Sans"/>
              <a:buAutoNum type="arabicPeriod"/>
            </a:pPr>
            <a:r>
              <a:rPr b="1" lang="es-419" sz="1350">
                <a:solidFill>
                  <a:srgbClr val="999999"/>
                </a:solidFill>
                <a:latin typeface="DM Sans"/>
                <a:ea typeface="DM Sans"/>
                <a:cs typeface="DM Sans"/>
                <a:sym typeface="DM Sans"/>
              </a:rPr>
              <a:t>Análisis exploratorio de datos (EDA):</a:t>
            </a:r>
            <a:r>
              <a:rPr lang="es-419" sz="1350">
                <a:solidFill>
                  <a:srgbClr val="999999"/>
                </a:solidFill>
                <a:latin typeface="DM Sans"/>
                <a:ea typeface="DM Sans"/>
                <a:cs typeface="DM Sans"/>
                <a:sym typeface="DM Sans"/>
              </a:rPr>
              <a:t> Análisis descriptivo de los datos mediante visualizaciones y herramientas estadísticas</a:t>
            </a:r>
            <a:endParaRPr sz="1350">
              <a:solidFill>
                <a:srgbClr val="999999"/>
              </a:solidFill>
              <a:latin typeface="DM Sans"/>
              <a:ea typeface="DM Sans"/>
              <a:cs typeface="DM Sans"/>
              <a:sym typeface="DM Sans"/>
            </a:endParaRPr>
          </a:p>
        </p:txBody>
      </p:sp>
      <p:sp>
        <p:nvSpPr>
          <p:cNvPr id="925" name="Google Shape;925;p13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9"/>
          <p:cNvSpPr txBox="1"/>
          <p:nvPr/>
        </p:nvSpPr>
        <p:spPr>
          <a:xfrm>
            <a:off x="501450" y="1081750"/>
            <a:ext cx="80367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600">
                <a:solidFill>
                  <a:schemeClr val="dk1"/>
                </a:solidFill>
                <a:latin typeface="DM Sans"/>
                <a:ea typeface="DM Sans"/>
                <a:cs typeface="DM Sans"/>
                <a:sym typeface="DM Sans"/>
              </a:rPr>
              <a:t>Obtención de insights a partir de visualizaciones</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140"/>
          <p:cNvGrpSpPr/>
          <p:nvPr/>
        </p:nvGrpSpPr>
        <p:grpSpPr>
          <a:xfrm>
            <a:off x="457356" y="468297"/>
            <a:ext cx="431074" cy="431074"/>
            <a:chOff x="7208351" y="2467173"/>
            <a:chExt cx="738900" cy="738900"/>
          </a:xfrm>
        </p:grpSpPr>
        <p:sp>
          <p:nvSpPr>
            <p:cNvPr id="932" name="Google Shape;932;p14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14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34" name="Google Shape;934;p1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35" name="Google Shape;935;p140"/>
          <p:cNvSpPr txBox="1"/>
          <p:nvPr/>
        </p:nvSpPr>
        <p:spPr>
          <a:xfrm>
            <a:off x="930550" y="468275"/>
            <a:ext cx="359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PREENTREGA DEL PROYECTO FINAL</a:t>
            </a:r>
            <a:endParaRPr>
              <a:latin typeface="DM Sans"/>
              <a:ea typeface="DM Sans"/>
              <a:cs typeface="DM Sans"/>
              <a:sym typeface="DM Sans"/>
            </a:endParaRPr>
          </a:p>
        </p:txBody>
      </p:sp>
      <p:sp>
        <p:nvSpPr>
          <p:cNvPr id="936" name="Google Shape;936;p140"/>
          <p:cNvSpPr txBox="1"/>
          <p:nvPr/>
        </p:nvSpPr>
        <p:spPr>
          <a:xfrm>
            <a:off x="457350" y="1749900"/>
            <a:ext cx="7956900" cy="2566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Requisitos base</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Una presentación (PDF; PowerPoint o Google Slides) que debe contener</a:t>
            </a:r>
            <a:endParaRPr sz="1250">
              <a:solidFill>
                <a:srgbClr val="999999"/>
              </a:solidFill>
              <a:latin typeface="DM Sans"/>
              <a:ea typeface="DM Sans"/>
              <a:cs typeface="DM Sans"/>
              <a:sym typeface="DM Sans"/>
            </a:endParaRPr>
          </a:p>
          <a:p>
            <a:pPr indent="-307975" lvl="0" marL="719999" rtl="0" algn="l">
              <a:lnSpc>
                <a:spcPct val="100000"/>
              </a:lnSpc>
              <a:spcBef>
                <a:spcPts val="0"/>
              </a:spcBef>
              <a:spcAft>
                <a:spcPts val="0"/>
              </a:spcAft>
              <a:buClr>
                <a:srgbClr val="999999"/>
              </a:buClr>
              <a:buSzPts val="1250"/>
              <a:buFont typeface="DM Sans"/>
              <a:buAutoNum type="arabicPeriod"/>
            </a:pPr>
            <a:r>
              <a:rPr b="1" lang="es-419" sz="1250">
                <a:solidFill>
                  <a:srgbClr val="999999"/>
                </a:solidFill>
                <a:latin typeface="DM Sans"/>
                <a:ea typeface="DM Sans"/>
                <a:cs typeface="DM Sans"/>
                <a:sym typeface="DM Sans"/>
              </a:rPr>
              <a:t>Abstracto con motivación y audiencia:</a:t>
            </a:r>
            <a:r>
              <a:rPr lang="es-419" sz="1250">
                <a:solidFill>
                  <a:srgbClr val="999999"/>
                </a:solidFill>
                <a:latin typeface="DM Sans"/>
                <a:ea typeface="DM Sans"/>
                <a:cs typeface="DM Sans"/>
                <a:sym typeface="DM Sans"/>
              </a:rPr>
              <a:t> Descripción de alto nivel de lo que motiva a analizar los datos elegidos y que audiencia  se podrá beneficiar de este análisis</a:t>
            </a:r>
            <a:endParaRPr sz="1250">
              <a:solidFill>
                <a:srgbClr val="999999"/>
              </a:solidFill>
              <a:latin typeface="DM Sans"/>
              <a:ea typeface="DM Sans"/>
              <a:cs typeface="DM Sans"/>
              <a:sym typeface="DM Sans"/>
            </a:endParaRPr>
          </a:p>
          <a:p>
            <a:pPr indent="-307975" lvl="0" marL="719999" rtl="0" algn="l">
              <a:lnSpc>
                <a:spcPct val="100000"/>
              </a:lnSpc>
              <a:spcBef>
                <a:spcPts val="0"/>
              </a:spcBef>
              <a:spcAft>
                <a:spcPts val="0"/>
              </a:spcAft>
              <a:buClr>
                <a:srgbClr val="999999"/>
              </a:buClr>
              <a:buSzPts val="1250"/>
              <a:buFont typeface="DM Sans"/>
              <a:buAutoNum type="arabicPeriod"/>
            </a:pPr>
            <a:r>
              <a:rPr b="1" lang="es-419" sz="1250">
                <a:solidFill>
                  <a:srgbClr val="999999"/>
                </a:solidFill>
                <a:latin typeface="DM Sans"/>
                <a:ea typeface="DM Sans"/>
                <a:cs typeface="DM Sans"/>
                <a:sym typeface="DM Sans"/>
              </a:rPr>
              <a:t>Resumen de metadata:</a:t>
            </a:r>
            <a:r>
              <a:rPr lang="es-419" sz="1250">
                <a:solidFill>
                  <a:srgbClr val="999999"/>
                </a:solidFill>
                <a:latin typeface="DM Sans"/>
                <a:ea typeface="DM Sans"/>
                <a:cs typeface="DM Sans"/>
                <a:sym typeface="DM Sans"/>
              </a:rPr>
              <a:t> resumen de los datos a ser analizados es decir, número de filas/columnas, tipos de variables, etc</a:t>
            </a:r>
            <a:endParaRPr sz="1250">
              <a:solidFill>
                <a:srgbClr val="999999"/>
              </a:solidFill>
              <a:latin typeface="DM Sans"/>
              <a:ea typeface="DM Sans"/>
              <a:cs typeface="DM Sans"/>
              <a:sym typeface="DM Sans"/>
            </a:endParaRPr>
          </a:p>
          <a:p>
            <a:pPr indent="-307975" lvl="0" marL="719999" rtl="0" algn="l">
              <a:lnSpc>
                <a:spcPct val="100000"/>
              </a:lnSpc>
              <a:spcBef>
                <a:spcPts val="0"/>
              </a:spcBef>
              <a:spcAft>
                <a:spcPts val="0"/>
              </a:spcAft>
              <a:buClr>
                <a:srgbClr val="999999"/>
              </a:buClr>
              <a:buSzPts val="1250"/>
              <a:buFont typeface="DM Sans"/>
              <a:buAutoNum type="arabicPeriod"/>
            </a:pPr>
            <a:r>
              <a:rPr b="1" lang="es-419" sz="1250">
                <a:solidFill>
                  <a:srgbClr val="999999"/>
                </a:solidFill>
                <a:latin typeface="DM Sans"/>
                <a:ea typeface="DM Sans"/>
                <a:cs typeface="DM Sans"/>
                <a:sym typeface="DM Sans"/>
              </a:rPr>
              <a:t>Preguntas hipótesis que queremos responder:</a:t>
            </a:r>
            <a:r>
              <a:rPr lang="es-419" sz="1250">
                <a:solidFill>
                  <a:srgbClr val="999999"/>
                </a:solidFill>
                <a:latin typeface="DM Sans"/>
                <a:ea typeface="DM Sans"/>
                <a:cs typeface="DM Sans"/>
                <a:sym typeface="DM Sans"/>
              </a:rPr>
              <a:t> Lista de preguntas que se busca responder mediante el análisis de datos</a:t>
            </a:r>
            <a:endParaRPr sz="1250">
              <a:solidFill>
                <a:srgbClr val="999999"/>
              </a:solidFill>
              <a:latin typeface="DM Sans"/>
              <a:ea typeface="DM Sans"/>
              <a:cs typeface="DM Sans"/>
              <a:sym typeface="DM Sans"/>
            </a:endParaRPr>
          </a:p>
          <a:p>
            <a:pPr indent="-307975" lvl="0" marL="719999" rtl="0" algn="l">
              <a:lnSpc>
                <a:spcPct val="100000"/>
              </a:lnSpc>
              <a:spcBef>
                <a:spcPts val="0"/>
              </a:spcBef>
              <a:spcAft>
                <a:spcPts val="0"/>
              </a:spcAft>
              <a:buClr>
                <a:srgbClr val="999999"/>
              </a:buClr>
              <a:buSzPts val="1250"/>
              <a:buFont typeface="DM Sans"/>
              <a:buAutoNum type="arabicPeriod"/>
            </a:pPr>
            <a:r>
              <a:rPr b="1" lang="es-419" sz="1250">
                <a:solidFill>
                  <a:srgbClr val="999999"/>
                </a:solidFill>
                <a:latin typeface="DM Sans"/>
                <a:ea typeface="DM Sans"/>
                <a:cs typeface="DM Sans"/>
                <a:sym typeface="DM Sans"/>
              </a:rPr>
              <a:t>Visualizaciones ejecutivas que responden nuestras preguntas: </a:t>
            </a:r>
            <a:r>
              <a:rPr lang="es-419" sz="1250">
                <a:solidFill>
                  <a:srgbClr val="999999"/>
                </a:solidFill>
                <a:latin typeface="DM Sans"/>
                <a:ea typeface="DM Sans"/>
                <a:cs typeface="DM Sans"/>
                <a:sym typeface="DM Sans"/>
              </a:rPr>
              <a:t>utilización de gráficos que responden las preguntas de interés de nuestro proyecto.</a:t>
            </a:r>
            <a:endParaRPr sz="1250">
              <a:solidFill>
                <a:srgbClr val="999999"/>
              </a:solidFill>
              <a:latin typeface="DM Sans"/>
              <a:ea typeface="DM Sans"/>
              <a:cs typeface="DM Sans"/>
              <a:sym typeface="DM Sans"/>
            </a:endParaRPr>
          </a:p>
          <a:p>
            <a:pPr indent="-307975" lvl="0" marL="719999" rtl="0" algn="l">
              <a:lnSpc>
                <a:spcPct val="100000"/>
              </a:lnSpc>
              <a:spcBef>
                <a:spcPts val="0"/>
              </a:spcBef>
              <a:spcAft>
                <a:spcPts val="0"/>
              </a:spcAft>
              <a:buClr>
                <a:srgbClr val="999999"/>
              </a:buClr>
              <a:buSzPts val="1250"/>
              <a:buFont typeface="DM Sans"/>
              <a:buAutoNum type="arabicPeriod"/>
            </a:pPr>
            <a:r>
              <a:rPr b="1" lang="es-419" sz="1250">
                <a:solidFill>
                  <a:srgbClr val="999999"/>
                </a:solidFill>
                <a:latin typeface="DM Sans"/>
                <a:ea typeface="DM Sans"/>
                <a:cs typeface="DM Sans"/>
                <a:sym typeface="DM Sans"/>
              </a:rPr>
              <a:t>Insights: </a:t>
            </a:r>
            <a:r>
              <a:rPr lang="es-419" sz="1250">
                <a:solidFill>
                  <a:srgbClr val="999999"/>
                </a:solidFill>
                <a:latin typeface="DM Sans"/>
                <a:ea typeface="DM Sans"/>
                <a:cs typeface="DM Sans"/>
                <a:sym typeface="DM Sans"/>
              </a:rPr>
              <a:t>resumen de hallazgos del proyecto. Aquí consolidamos las respuestas a las preguntas/hipótesis que fuimos contestando con las visualizaciones</a:t>
            </a:r>
            <a:endParaRPr sz="1250">
              <a:solidFill>
                <a:srgbClr val="999999"/>
              </a:solidFill>
              <a:latin typeface="DM Sans"/>
              <a:ea typeface="DM Sans"/>
              <a:cs typeface="DM Sans"/>
              <a:sym typeface="DM Sans"/>
            </a:endParaRPr>
          </a:p>
        </p:txBody>
      </p:sp>
      <p:sp>
        <p:nvSpPr>
          <p:cNvPr id="937" name="Google Shape;937;p14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0"/>
          <p:cNvSpPr txBox="1"/>
          <p:nvPr/>
        </p:nvSpPr>
        <p:spPr>
          <a:xfrm>
            <a:off x="501450" y="1081750"/>
            <a:ext cx="80367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600">
                <a:solidFill>
                  <a:schemeClr val="dk1"/>
                </a:solidFill>
                <a:latin typeface="DM Sans"/>
                <a:ea typeface="DM Sans"/>
                <a:cs typeface="DM Sans"/>
                <a:sym typeface="DM Sans"/>
              </a:rPr>
              <a:t>Obtención de insights a partir de visualizaciones</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grpSp>
        <p:nvGrpSpPr>
          <p:cNvPr id="943" name="Google Shape;943;p141"/>
          <p:cNvGrpSpPr/>
          <p:nvPr/>
        </p:nvGrpSpPr>
        <p:grpSpPr>
          <a:xfrm>
            <a:off x="457356" y="468297"/>
            <a:ext cx="431074" cy="431074"/>
            <a:chOff x="7208351" y="2467173"/>
            <a:chExt cx="738900" cy="738900"/>
          </a:xfrm>
        </p:grpSpPr>
        <p:sp>
          <p:nvSpPr>
            <p:cNvPr id="944" name="Google Shape;944;p14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14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46" name="Google Shape;946;p1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47" name="Google Shape;947;p141"/>
          <p:cNvSpPr txBox="1"/>
          <p:nvPr/>
        </p:nvSpPr>
        <p:spPr>
          <a:xfrm>
            <a:off x="930550" y="468275"/>
            <a:ext cx="374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PREENTREGA DEL PROYECTO FINAL</a:t>
            </a:r>
            <a:endParaRPr>
              <a:latin typeface="DM Sans"/>
              <a:ea typeface="DM Sans"/>
              <a:cs typeface="DM Sans"/>
              <a:sym typeface="DM Sans"/>
            </a:endParaRPr>
          </a:p>
        </p:txBody>
      </p:sp>
      <p:sp>
        <p:nvSpPr>
          <p:cNvPr id="948" name="Google Shape;948;p141"/>
          <p:cNvSpPr txBox="1"/>
          <p:nvPr/>
        </p:nvSpPr>
        <p:spPr>
          <a:xfrm>
            <a:off x="457350" y="1749900"/>
            <a:ext cx="79569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solidFill>
                  <a:srgbClr val="999999"/>
                </a:solidFill>
                <a:latin typeface="DM Sans"/>
                <a:ea typeface="DM Sans"/>
                <a:cs typeface="DM Sans"/>
                <a:sym typeface="DM Sans"/>
              </a:rPr>
              <a:t>Es conveniente retomar el dataset trabajado en la primera pre entrega y enriquecerlo (e.g joins, y creación de nuevas columnas) con información proveniente de APIs públicas siempre que se pueda con el fin de practicar las nuevas habilidades adquiridas. Se recomienda retomar la metodología de trabajo y reutilizar algoritmos ya entrenados, de ser necesario.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Requisitos extra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Subir el proyecto a Github</a:t>
            </a:r>
            <a:endParaRPr sz="1350">
              <a:solidFill>
                <a:srgbClr val="999999"/>
              </a:solidFill>
              <a:latin typeface="DM Sans"/>
              <a:ea typeface="DM Sans"/>
              <a:cs typeface="DM Sans"/>
              <a:sym typeface="DM Sans"/>
            </a:endParaRPr>
          </a:p>
        </p:txBody>
      </p:sp>
      <p:sp>
        <p:nvSpPr>
          <p:cNvPr id="949" name="Google Shape;949;p14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1"/>
          <p:cNvSpPr txBox="1"/>
          <p:nvPr/>
        </p:nvSpPr>
        <p:spPr>
          <a:xfrm>
            <a:off x="501450" y="1081750"/>
            <a:ext cx="80367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600">
                <a:solidFill>
                  <a:schemeClr val="dk1"/>
                </a:solidFill>
                <a:latin typeface="DM Sans"/>
                <a:ea typeface="DM Sans"/>
                <a:cs typeface="DM Sans"/>
                <a:sym typeface="DM Sans"/>
              </a:rPr>
              <a:t>Obtención de insights a partir de visualizaciones</a:t>
            </a:r>
            <a:endParaRPr b="1" sz="40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grpSp>
        <p:nvGrpSpPr>
          <p:cNvPr id="955" name="Google Shape;955;p142"/>
          <p:cNvGrpSpPr/>
          <p:nvPr/>
        </p:nvGrpSpPr>
        <p:grpSpPr>
          <a:xfrm>
            <a:off x="457356" y="468297"/>
            <a:ext cx="431074" cy="431074"/>
            <a:chOff x="7208351" y="2467173"/>
            <a:chExt cx="738900" cy="738900"/>
          </a:xfrm>
        </p:grpSpPr>
        <p:sp>
          <p:nvSpPr>
            <p:cNvPr id="956" name="Google Shape;956;p14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7" name="Google Shape;957;p14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58" name="Google Shape;958;p14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59" name="Google Shape;959;p142"/>
          <p:cNvSpPr txBox="1"/>
          <p:nvPr/>
        </p:nvSpPr>
        <p:spPr>
          <a:xfrm>
            <a:off x="930550" y="468275"/>
            <a:ext cx="368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PREENTREGA DEL PROYECTO FINAL</a:t>
            </a:r>
            <a:endParaRPr>
              <a:latin typeface="DM Sans"/>
              <a:ea typeface="DM Sans"/>
              <a:cs typeface="DM Sans"/>
              <a:sym typeface="DM Sans"/>
            </a:endParaRPr>
          </a:p>
        </p:txBody>
      </p:sp>
      <p:sp>
        <p:nvSpPr>
          <p:cNvPr id="960" name="Google Shape;960;p142"/>
          <p:cNvSpPr txBox="1"/>
          <p:nvPr/>
        </p:nvSpPr>
        <p:spPr>
          <a:xfrm>
            <a:off x="457350" y="1749900"/>
            <a:ext cx="7956900" cy="32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Dont’s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Utilizar jerga demasiado técnica en la presentación (recordar que la audiencia de la misma son roles ejecutivos)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Sobrecargar las diapositivas </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una presentación con más de 12 slides de extensión</a:t>
            </a:r>
            <a:endParaRPr sz="1350">
              <a:solidFill>
                <a:srgbClr val="999999"/>
              </a:solidFill>
              <a:latin typeface="DM Sans"/>
              <a:ea typeface="DM Sans"/>
              <a:cs typeface="DM Sans"/>
              <a:sym typeface="DM Sans"/>
            </a:endParaRPr>
          </a:p>
          <a:p>
            <a:pPr indent="0" lvl="0" marL="45720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Modelo de Proyecto final</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5"/>
              </a:rPr>
              <a:t>Proyecto final (Notebook)</a:t>
            </a:r>
            <a:r>
              <a:rPr lang="es-419" sz="1350">
                <a:solidFill>
                  <a:srgbClr val="999999"/>
                </a:solidFill>
                <a:latin typeface="DM Sans"/>
                <a:ea typeface="DM Sans"/>
                <a:cs typeface="DM Sans"/>
                <a:sym typeface="DM Sans"/>
              </a:rPr>
              <a:t> (Se debe abrir con Google Collaboratory o Jupyter Notebook)</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6"/>
              </a:rPr>
              <a:t>Ejemplo Presentación</a:t>
            </a:r>
            <a:r>
              <a:rPr lang="es-419"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chemeClr val="accent4"/>
              </a:buClr>
              <a:buSzPts val="1250"/>
              <a:buFont typeface="DM Sans"/>
              <a:buChar char="✓"/>
            </a:pPr>
            <a:r>
              <a:rPr lang="es-419" sz="1250" u="sng">
                <a:solidFill>
                  <a:schemeClr val="accent5"/>
                </a:solidFill>
                <a:latin typeface="DM Sans"/>
                <a:ea typeface="DM Sans"/>
                <a:cs typeface="DM Sans"/>
                <a:sym typeface="DM Sans"/>
                <a:hlinkClick r:id="rId7">
                  <a:extLst>
                    <a:ext uri="{A12FA001-AC4F-418D-AE19-62706E023703}">
                      <ahyp:hlinkClr val="tx"/>
                    </a:ext>
                  </a:extLst>
                </a:hlinkClick>
              </a:rPr>
              <a:t>¡Click aquí!</a:t>
            </a:r>
            <a:endParaRPr sz="1450">
              <a:solidFill>
                <a:srgbClr val="999999"/>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a:solidFill>
                <a:srgbClr val="999999"/>
              </a:solidFill>
              <a:latin typeface="DM Sans"/>
              <a:ea typeface="DM Sans"/>
              <a:cs typeface="DM Sans"/>
              <a:sym typeface="DM Sans"/>
            </a:endParaRPr>
          </a:p>
        </p:txBody>
      </p:sp>
      <p:sp>
        <p:nvSpPr>
          <p:cNvPr id="961" name="Google Shape;961;p14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2"/>
          <p:cNvSpPr txBox="1"/>
          <p:nvPr/>
        </p:nvSpPr>
        <p:spPr>
          <a:xfrm>
            <a:off x="501450" y="1081750"/>
            <a:ext cx="80367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600">
                <a:solidFill>
                  <a:schemeClr val="dk1"/>
                </a:solidFill>
                <a:latin typeface="DM Sans"/>
                <a:ea typeface="DM Sans"/>
                <a:cs typeface="DM Sans"/>
                <a:sym typeface="DM Sans"/>
              </a:rPr>
              <a:t>Obtención de insights a partir de visualizaciones</a:t>
            </a:r>
            <a:endParaRPr b="1" sz="40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4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Algoritmos de clasificación y regresión</a:t>
            </a:r>
            <a:endParaRPr b="1" sz="4000">
              <a:solidFill>
                <a:schemeClr val="dk1"/>
              </a:solidFill>
              <a:latin typeface="DM Sans"/>
              <a:ea typeface="DM Sans"/>
              <a:cs typeface="DM Sans"/>
              <a:sym typeface="DM Sans"/>
            </a:endParaRPr>
          </a:p>
        </p:txBody>
      </p:sp>
      <p:sp>
        <p:nvSpPr>
          <p:cNvPr id="968" name="Google Shape;968;p14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22- Parte I</a:t>
            </a:r>
            <a:endParaRPr sz="16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grpSp>
        <p:nvGrpSpPr>
          <p:cNvPr id="973" name="Google Shape;973;p144"/>
          <p:cNvGrpSpPr/>
          <p:nvPr/>
        </p:nvGrpSpPr>
        <p:grpSpPr>
          <a:xfrm>
            <a:off x="4202558" y="994173"/>
            <a:ext cx="738900" cy="738900"/>
            <a:chOff x="3137108" y="2467173"/>
            <a:chExt cx="738900" cy="738900"/>
          </a:xfrm>
        </p:grpSpPr>
        <p:sp>
          <p:nvSpPr>
            <p:cNvPr id="974" name="Google Shape;974;p14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14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76" name="Google Shape;976;p144"/>
          <p:cNvSpPr txBox="1"/>
          <p:nvPr/>
        </p:nvSpPr>
        <p:spPr>
          <a:xfrm>
            <a:off x="1034850" y="1643625"/>
            <a:ext cx="72279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Entrenando un algoritmo de Machine Learning</a:t>
            </a:r>
            <a:endParaRPr b="1" sz="4000">
              <a:solidFill>
                <a:schemeClr val="dk1"/>
              </a:solidFill>
              <a:highlight>
                <a:srgbClr val="EAFF6A"/>
              </a:highlight>
              <a:latin typeface="DM Sans"/>
              <a:ea typeface="DM Sans"/>
              <a:cs typeface="DM Sans"/>
              <a:sym typeface="DM Sans"/>
            </a:endParaRPr>
          </a:p>
        </p:txBody>
      </p:sp>
      <p:sp>
        <p:nvSpPr>
          <p:cNvPr id="977" name="Google Shape;977;p144"/>
          <p:cNvSpPr txBox="1"/>
          <p:nvPr/>
        </p:nvSpPr>
        <p:spPr>
          <a:xfrm>
            <a:off x="987300" y="3071813"/>
            <a:ext cx="7169400" cy="14316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419" sz="1200">
                <a:solidFill>
                  <a:srgbClr val="999999"/>
                </a:solidFill>
                <a:latin typeface="DM Sans"/>
                <a:ea typeface="DM Sans"/>
                <a:cs typeface="DM Sans"/>
                <a:sym typeface="DM Sans"/>
              </a:rPr>
              <a:t>Deberás entregar el </a:t>
            </a:r>
            <a:r>
              <a:rPr lang="es-419" sz="1200">
                <a:solidFill>
                  <a:srgbClr val="999999"/>
                </a:solidFill>
                <a:latin typeface="DM Sans"/>
                <a:ea typeface="DM Sans"/>
                <a:cs typeface="DM Sans"/>
                <a:sym typeface="DM Sans"/>
              </a:rPr>
              <a:t>décimo</a:t>
            </a:r>
            <a:r>
              <a:rPr lang="es-419" sz="1200">
                <a:solidFill>
                  <a:srgbClr val="999999"/>
                </a:solidFill>
                <a:latin typeface="DM Sans"/>
                <a:ea typeface="DM Sans"/>
                <a:cs typeface="DM Sans"/>
                <a:sym typeface="DM Sans"/>
              </a:rPr>
              <a:t> avance de tu proyecto final. Continuaremos hablando sobre lo trabajado en la </a:t>
            </a:r>
            <a:r>
              <a:rPr b="1" lang="es-419" sz="1200">
                <a:solidFill>
                  <a:srgbClr val="999999"/>
                </a:solidFill>
                <a:latin typeface="DM Sans"/>
                <a:ea typeface="DM Sans"/>
                <a:cs typeface="DM Sans"/>
                <a:sym typeface="DM Sans"/>
              </a:rPr>
              <a:t>segunda pre entrega del proyecto final</a:t>
            </a:r>
            <a:r>
              <a:rPr lang="es-419" sz="1200">
                <a:solidFill>
                  <a:srgbClr val="999999"/>
                </a:solidFill>
                <a:latin typeface="DM Sans"/>
                <a:ea typeface="DM Sans"/>
                <a:cs typeface="DM Sans"/>
                <a:sym typeface="DM Sans"/>
              </a:rPr>
              <a:t>. Crearás un notebook donde trabajarás sobre los datos elegidos en la primera y segunda pre entrega del proyecto final. </a:t>
            </a:r>
            <a:r>
              <a:rPr lang="es-419" sz="1200">
                <a:solidFill>
                  <a:srgbClr val="999999"/>
                </a:solidFill>
                <a:latin typeface="DM Sans"/>
                <a:ea typeface="DM Sans"/>
                <a:cs typeface="DM Sans"/>
                <a:sym typeface="DM Sans"/>
              </a:rPr>
              <a:t>Posteriormente,</a:t>
            </a:r>
            <a:r>
              <a:rPr lang="es-419" sz="1200">
                <a:solidFill>
                  <a:srgbClr val="999999"/>
                </a:solidFill>
                <a:latin typeface="DM Sans"/>
                <a:ea typeface="DM Sans"/>
                <a:cs typeface="DM Sans"/>
                <a:sym typeface="DM Sans"/>
              </a:rPr>
              <a:t> realizarás las etapas de: i) Encoding, ii) Ingeniería de atributos y iii) Entrenamiento de un modelo de Machine Learning Supervisado (Clasificación o Regresión) o no supervisado dependiendo de la pregunta problema.</a:t>
            </a:r>
            <a:endParaRPr sz="2000">
              <a:solidFill>
                <a:srgbClr val="999999"/>
              </a:solidFill>
              <a:latin typeface="DM Sans"/>
              <a:ea typeface="DM Sans"/>
              <a:cs typeface="DM Sans"/>
              <a:sym typeface="DM Sans"/>
            </a:endParaRPr>
          </a:p>
        </p:txBody>
      </p:sp>
      <p:sp>
        <p:nvSpPr>
          <p:cNvPr id="978" name="Google Shape;978;p144"/>
          <p:cNvSpPr/>
          <p:nvPr/>
        </p:nvSpPr>
        <p:spPr>
          <a:xfrm>
            <a:off x="4690375" y="83660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10</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grpSp>
        <p:nvGrpSpPr>
          <p:cNvPr id="983" name="Google Shape;983;p145"/>
          <p:cNvGrpSpPr/>
          <p:nvPr/>
        </p:nvGrpSpPr>
        <p:grpSpPr>
          <a:xfrm>
            <a:off x="457345" y="468197"/>
            <a:ext cx="431074" cy="431074"/>
            <a:chOff x="3137108" y="2467173"/>
            <a:chExt cx="738900" cy="738900"/>
          </a:xfrm>
        </p:grpSpPr>
        <p:sp>
          <p:nvSpPr>
            <p:cNvPr id="984" name="Google Shape;984;p14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14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86" name="Google Shape;986;p145"/>
          <p:cNvSpPr txBox="1"/>
          <p:nvPr/>
        </p:nvSpPr>
        <p:spPr>
          <a:xfrm>
            <a:off x="475200" y="1478900"/>
            <a:ext cx="4031400" cy="30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Utilizar una fuente de datos para resolver problemas de clasificación o regresión.</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los procesos de Encoding, Feature Engineering y entrenamiento de un modelo de Machine Learning (Clasificación o Regresión)</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Notebook donde se detallen todos los pasos seguidos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4"/>
              </a:rPr>
              <a:t>Ejemplo Desafío Entrenamiento ML</a:t>
            </a:r>
            <a:r>
              <a:rPr lang="es-419" sz="1350" u="sng">
                <a:solidFill>
                  <a:srgbClr val="83AEFB"/>
                </a:solidFill>
                <a:latin typeface="DM Sans"/>
                <a:ea typeface="DM Sans"/>
                <a:cs typeface="DM Sans"/>
                <a:sym typeface="DM Sans"/>
              </a:rPr>
              <a:t>,</a:t>
            </a:r>
            <a:endParaRPr sz="1350">
              <a:solidFill>
                <a:schemeClr val="accent2"/>
              </a:solidFill>
              <a:latin typeface="DM Sans"/>
              <a:ea typeface="DM Sans"/>
              <a:cs typeface="DM Sans"/>
              <a:sym typeface="DM Sans"/>
            </a:endParaRPr>
          </a:p>
        </p:txBody>
      </p:sp>
      <p:sp>
        <p:nvSpPr>
          <p:cNvPr id="987" name="Google Shape;987;p145"/>
          <p:cNvSpPr txBox="1"/>
          <p:nvPr/>
        </p:nvSpPr>
        <p:spPr>
          <a:xfrm>
            <a:off x="457350" y="979438"/>
            <a:ext cx="7953900" cy="55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Entrenando un algoritmo de Machine Learning</a:t>
            </a:r>
            <a:endParaRPr b="1" sz="2700">
              <a:solidFill>
                <a:schemeClr val="dk1"/>
              </a:solidFill>
              <a:latin typeface="DM Sans"/>
              <a:ea typeface="DM Sans"/>
              <a:cs typeface="DM Sans"/>
              <a:sym typeface="DM Sans"/>
            </a:endParaRPr>
          </a:p>
        </p:txBody>
      </p:sp>
      <p:pic>
        <p:nvPicPr>
          <p:cNvPr id="988" name="Google Shape;988;p145"/>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989" name="Google Shape;989;p14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990" name="Google Shape;990;p145"/>
          <p:cNvSpPr txBox="1"/>
          <p:nvPr/>
        </p:nvSpPr>
        <p:spPr>
          <a:xfrm>
            <a:off x="4583050" y="1538050"/>
            <a:ext cx="40314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debe entregar un jupyter notebook con el nombre “</a:t>
            </a:r>
            <a:r>
              <a:rPr b="1" lang="es-419" sz="1250">
                <a:solidFill>
                  <a:srgbClr val="999999"/>
                </a:solidFill>
                <a:latin typeface="DM Sans"/>
                <a:ea typeface="DM Sans"/>
                <a:cs typeface="DM Sans"/>
                <a:sym typeface="DM Sans"/>
              </a:rPr>
              <a:t>Desafio_AlgoritmoML_MVP_+Nombre_ +Apellido.ipynb</a:t>
            </a:r>
            <a:r>
              <a:rPr lang="es-419" sz="1250">
                <a:solidFill>
                  <a:srgbClr val="999999"/>
                </a:solidFill>
                <a:latin typeface="DM Sans"/>
                <a:ea typeface="DM Sans"/>
                <a:cs typeface="DM Sans"/>
                <a:sym typeface="DM Sans"/>
              </a:rPr>
              <a:t>”.</a:t>
            </a:r>
            <a:endParaRPr sz="1250">
              <a:latin typeface="DM Sans"/>
              <a:ea typeface="DM Sans"/>
              <a:cs typeface="DM Sans"/>
              <a:sym typeface="DM Sans"/>
            </a:endParaRPr>
          </a:p>
          <a:p>
            <a:pPr indent="0" lvl="0" marL="0" rtl="0" algn="l">
              <a:lnSpc>
                <a:spcPct val="100000"/>
              </a:lnSpc>
              <a:spcBef>
                <a:spcPts val="800"/>
              </a:spcBef>
              <a:spcAft>
                <a:spcPts val="0"/>
              </a:spcAft>
              <a:buNone/>
            </a:pPr>
            <a:r>
              <a:rPr b="1" lang="es-419" sz="1250">
                <a:latin typeface="DM Sans"/>
                <a:ea typeface="DM Sans"/>
                <a:cs typeface="DM Sans"/>
                <a:sym typeface="DM Sans"/>
              </a:rPr>
              <a:t>Sugerencias</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pueden utilizar fuentes de datos conocidas en sitios como </a:t>
            </a:r>
            <a:r>
              <a:rPr lang="es-419" sz="1250" u="sng">
                <a:solidFill>
                  <a:schemeClr val="hlink"/>
                </a:solidFill>
                <a:latin typeface="DM Sans"/>
                <a:ea typeface="DM Sans"/>
                <a:cs typeface="DM Sans"/>
                <a:sym typeface="DM Sans"/>
                <a:hlinkClick r:id="rId6"/>
              </a:rPr>
              <a:t>Kaggle</a:t>
            </a:r>
            <a:r>
              <a:rPr lang="es-419" sz="1250">
                <a:solidFill>
                  <a:srgbClr val="999999"/>
                </a:solidFill>
                <a:latin typeface="DM Sans"/>
                <a:ea typeface="DM Sans"/>
                <a:cs typeface="DM Sans"/>
                <a:sym typeface="DM Sans"/>
              </a:rPr>
              <a:t> o </a:t>
            </a:r>
            <a:r>
              <a:rPr lang="es-419" sz="1250" u="sng">
                <a:solidFill>
                  <a:schemeClr val="hlink"/>
                </a:solidFill>
                <a:latin typeface="DM Sans"/>
                <a:ea typeface="DM Sans"/>
                <a:cs typeface="DM Sans"/>
                <a:sym typeface="DM Sans"/>
                <a:hlinkClick r:id="rId7"/>
              </a:rPr>
              <a:t>UCI</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recomienda elegir datasets curados para que la mayor parte del tiempo se utilice para el entrenamiento de modelos y no en limpieza de datos.</a:t>
            </a:r>
            <a:endParaRPr sz="1250">
              <a:solidFill>
                <a:srgbClr val="999999"/>
              </a:solidFill>
              <a:latin typeface="DM Sans"/>
              <a:ea typeface="DM Sans"/>
              <a:cs typeface="DM Sans"/>
              <a:sym typeface="DM Sans"/>
            </a:endParaRPr>
          </a:p>
          <a:p>
            <a:pPr indent="0" lvl="0" marL="0" rtl="0" algn="l">
              <a:spcBef>
                <a:spcPts val="800"/>
              </a:spcBef>
              <a:spcAft>
                <a:spcPts val="0"/>
              </a:spcAft>
              <a:buNone/>
            </a:pPr>
            <a:r>
              <a:rPr b="1" lang="es-419"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chemeClr val="accent4"/>
              </a:buClr>
              <a:buSzPts val="1250"/>
              <a:buFont typeface="DM Sans"/>
              <a:buChar char="✓"/>
            </a:pPr>
            <a:r>
              <a:rPr lang="es-419" sz="1250" u="sng">
                <a:solidFill>
                  <a:schemeClr val="accent5"/>
                </a:solidFill>
                <a:latin typeface="DM Sans"/>
                <a:ea typeface="DM Sans"/>
                <a:cs typeface="DM Sans"/>
                <a:sym typeface="DM Sans"/>
                <a:hlinkClick r:id="rId8">
                  <a:extLst>
                    <a:ext uri="{A12FA001-AC4F-418D-AE19-62706E023703}">
                      <ahyp:hlinkClr val="tx"/>
                    </a:ext>
                  </a:extLst>
                </a:hlinkClick>
              </a:rPr>
              <a:t>¡Click aquí!</a:t>
            </a:r>
            <a:endParaRPr sz="1250">
              <a:solidFill>
                <a:srgbClr val="999999"/>
              </a:solidFill>
              <a:latin typeface="DM Sans"/>
              <a:ea typeface="DM Sans"/>
              <a:cs typeface="DM Sans"/>
              <a:sym typeface="DM Sans"/>
            </a:endParaRPr>
          </a:p>
        </p:txBody>
      </p:sp>
      <p:sp>
        <p:nvSpPr>
          <p:cNvPr id="991" name="Google Shape;991;p145"/>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2"/>
          <p:cNvSpPr txBox="1"/>
          <p:nvPr/>
        </p:nvSpPr>
        <p:spPr>
          <a:xfrm>
            <a:off x="3971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TABLERO DE CLASES</a:t>
            </a:r>
            <a:endParaRPr>
              <a:latin typeface="DM Sans"/>
              <a:ea typeface="DM Sans"/>
              <a:cs typeface="DM Sans"/>
              <a:sym typeface="DM Sans"/>
            </a:endParaRPr>
          </a:p>
        </p:txBody>
      </p:sp>
      <p:sp>
        <p:nvSpPr>
          <p:cNvPr id="343" name="Google Shape;343;p92"/>
          <p:cNvSpPr/>
          <p:nvPr/>
        </p:nvSpPr>
        <p:spPr>
          <a:xfrm>
            <a:off x="704275" y="970200"/>
            <a:ext cx="7736100" cy="36198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4" name="Google Shape;344;p92"/>
          <p:cNvGraphicFramePr/>
          <p:nvPr/>
        </p:nvGraphicFramePr>
        <p:xfrm>
          <a:off x="744488" y="1017325"/>
          <a:ext cx="3000000" cy="3000000"/>
        </p:xfrm>
        <a:graphic>
          <a:graphicData uri="http://schemas.openxmlformats.org/drawingml/2006/table">
            <a:tbl>
              <a:tblPr>
                <a:noFill/>
                <a:tableStyleId>{61B797CC-A3DA-4EDD-B4DD-C0BAA9DA031E}</a:tableStyleId>
              </a:tblPr>
              <a:tblGrid>
                <a:gridCol w="1866250"/>
                <a:gridCol w="1913775"/>
                <a:gridCol w="1937475"/>
                <a:gridCol w="1937500"/>
              </a:tblGrid>
              <a:tr h="1099000">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Introducción a la Ciencia de Datos &amp; La necesidad de transformación de la Industria 4.0</a:t>
                      </a:r>
                      <a:endParaRPr b="1" sz="9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Introducción a la programación con Python I &amp; Introducción a la programación con Python II</a:t>
                      </a:r>
                      <a:endParaRPr b="1" sz="9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3</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Introducción a la librería científica con Python: Pandas I &amp; Programación con Arrays: Introducción a Numpy</a:t>
                      </a:r>
                      <a:r>
                        <a:rPr b="1" lang="es-419" sz="950">
                          <a:solidFill>
                            <a:schemeClr val="dk1"/>
                          </a:solidFill>
                          <a:latin typeface="DM Sans"/>
                          <a:ea typeface="DM Sans"/>
                          <a:cs typeface="DM Sans"/>
                          <a:sym typeface="DM Sans"/>
                        </a:rPr>
                        <a:t> </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b="1"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4</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 Introducción a la manipulación de datos con Pandas (Parte II) &amp; Visualizaciones y primeros pasos con Data Science (Parte 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1291250">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5</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Visualizaciones y primeros pasos con Data Science (Parte II) &amp; Estadística Descriptiva: como conocer los datos</a:t>
                      </a:r>
                      <a:endParaRPr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6</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Herramientas de visualización &amp; Procesamiento estadístico de los datos</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7</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Introducción al análisis predictivo con Regresión &amp; Modelos Analíticos para DS 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8</a:t>
                      </a:r>
                      <a:endParaRPr b="1"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lang="es-419" sz="950">
                          <a:solidFill>
                            <a:schemeClr val="dk1"/>
                          </a:solidFill>
                          <a:latin typeface="DM Sans"/>
                          <a:ea typeface="DM Sans"/>
                          <a:cs typeface="DM Sans"/>
                          <a:sym typeface="DM Sans"/>
                        </a:rPr>
                        <a:t>Modelos Analíticos para DS II &amp; Modelos Analíticos para DS III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r>
              <a:tr h="1137375">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9</a:t>
                      </a:r>
                      <a:endParaRPr b="1"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lang="es-419" sz="950">
                          <a:solidFill>
                            <a:schemeClr val="dk1"/>
                          </a:solidFill>
                          <a:latin typeface="DM Sans"/>
                          <a:ea typeface="DM Sans"/>
                          <a:cs typeface="DM Sans"/>
                          <a:sym typeface="DM Sans"/>
                        </a:rPr>
                        <a:t>Estudios de Casos de Modelos Analíticos I &amp; Estudios de Casos de Modelos Analíticos II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10</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Introducción al Machine Learning y la IA &amp; Algoritmos y Validación de Modelos de Machine Learning</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s-419" sz="950">
                          <a:solidFill>
                            <a:schemeClr val="dk1"/>
                          </a:solidFill>
                          <a:latin typeface="DM Sans"/>
                          <a:ea typeface="DM Sans"/>
                          <a:cs typeface="DM Sans"/>
                          <a:sym typeface="DM Sans"/>
                        </a:rPr>
                        <a:t>Clase 11</a:t>
                      </a:r>
                      <a:endParaRPr b="1"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lang="es-419" sz="950">
                          <a:solidFill>
                            <a:schemeClr val="dk1"/>
                          </a:solidFill>
                          <a:latin typeface="DM Sans"/>
                          <a:ea typeface="DM Sans"/>
                          <a:cs typeface="DM Sans"/>
                          <a:sym typeface="DM Sans"/>
                        </a:rPr>
                        <a:t>Stack Tecnológico I </a:t>
                      </a:r>
                      <a:endParaRPr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lang="es-419" sz="950">
                          <a:solidFill>
                            <a:schemeClr val="dk1"/>
                          </a:solidFill>
                          <a:latin typeface="DM Sans"/>
                          <a:ea typeface="DM Sans"/>
                          <a:cs typeface="DM Sans"/>
                          <a:sym typeface="DM Sans"/>
                        </a:rPr>
                        <a:t>&amp; Stack Tecnológico del Data Scientist II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12</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Retomando Impulso &amp; Data Acquisition I</a:t>
                      </a:r>
                      <a:endParaRPr sz="950">
                        <a:solidFill>
                          <a:schemeClr val="dk1"/>
                        </a:solidFill>
                        <a:latin typeface="DM Sans"/>
                        <a:ea typeface="DM Sans"/>
                        <a:cs typeface="DM Sans"/>
                        <a:sym typeface="DM Sans"/>
                      </a:endParaRPr>
                    </a:p>
                    <a:p>
                      <a:pPr indent="0" lvl="0" marL="0" rtl="0" algn="ctr">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grpSp>
        <p:nvGrpSpPr>
          <p:cNvPr id="345" name="Google Shape;345;p92"/>
          <p:cNvGrpSpPr/>
          <p:nvPr/>
        </p:nvGrpSpPr>
        <p:grpSpPr>
          <a:xfrm>
            <a:off x="5393626" y="2997625"/>
            <a:ext cx="238812" cy="238812"/>
            <a:chOff x="3137108" y="2467173"/>
            <a:chExt cx="738900" cy="738900"/>
          </a:xfrm>
        </p:grpSpPr>
        <p:sp>
          <p:nvSpPr>
            <p:cNvPr id="346" name="Google Shape;346;p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48" name="Google Shape;348;p92"/>
          <p:cNvGrpSpPr/>
          <p:nvPr/>
        </p:nvGrpSpPr>
        <p:grpSpPr>
          <a:xfrm>
            <a:off x="5411626" y="1830050"/>
            <a:ext cx="238812" cy="238812"/>
            <a:chOff x="3137108" y="2467173"/>
            <a:chExt cx="738900" cy="738900"/>
          </a:xfrm>
        </p:grpSpPr>
        <p:sp>
          <p:nvSpPr>
            <p:cNvPr id="349" name="Google Shape;349;p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51" name="Google Shape;351;p92"/>
          <p:cNvGrpSpPr/>
          <p:nvPr/>
        </p:nvGrpSpPr>
        <p:grpSpPr>
          <a:xfrm>
            <a:off x="1508338" y="3073825"/>
            <a:ext cx="238812" cy="238812"/>
            <a:chOff x="3137108" y="2467173"/>
            <a:chExt cx="738900" cy="738900"/>
          </a:xfrm>
        </p:grpSpPr>
        <p:sp>
          <p:nvSpPr>
            <p:cNvPr id="352" name="Google Shape;352;p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54" name="Google Shape;354;p92"/>
          <p:cNvGrpSpPr/>
          <p:nvPr/>
        </p:nvGrpSpPr>
        <p:grpSpPr>
          <a:xfrm>
            <a:off x="1508338" y="4203300"/>
            <a:ext cx="238812" cy="238812"/>
            <a:chOff x="3137108" y="2467173"/>
            <a:chExt cx="738900" cy="738900"/>
          </a:xfrm>
        </p:grpSpPr>
        <p:sp>
          <p:nvSpPr>
            <p:cNvPr id="355" name="Google Shape;355;p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57" name="Google Shape;357;p92"/>
          <p:cNvGrpSpPr/>
          <p:nvPr/>
        </p:nvGrpSpPr>
        <p:grpSpPr>
          <a:xfrm>
            <a:off x="3436301" y="4306150"/>
            <a:ext cx="238812" cy="238812"/>
            <a:chOff x="3137108" y="2467173"/>
            <a:chExt cx="738900" cy="738900"/>
          </a:xfrm>
        </p:grpSpPr>
        <p:sp>
          <p:nvSpPr>
            <p:cNvPr id="358" name="Google Shape;358;p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60" name="Google Shape;360;p92"/>
          <p:cNvGrpSpPr/>
          <p:nvPr/>
        </p:nvGrpSpPr>
        <p:grpSpPr>
          <a:xfrm>
            <a:off x="5364272" y="4203288"/>
            <a:ext cx="238812" cy="238812"/>
            <a:chOff x="7208351" y="2467173"/>
            <a:chExt cx="738900" cy="738900"/>
          </a:xfrm>
        </p:grpSpPr>
        <p:sp>
          <p:nvSpPr>
            <p:cNvPr id="361" name="Google Shape;361;p9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9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46"/>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Selección del Algoritmo y entrenamiento del Modelo I</a:t>
            </a:r>
            <a:endParaRPr b="1" sz="4000">
              <a:solidFill>
                <a:schemeClr val="dk1"/>
              </a:solidFill>
              <a:latin typeface="DM Sans"/>
              <a:ea typeface="DM Sans"/>
              <a:cs typeface="DM Sans"/>
              <a:sym typeface="DM Sans"/>
            </a:endParaRPr>
          </a:p>
        </p:txBody>
      </p:sp>
      <p:sp>
        <p:nvSpPr>
          <p:cNvPr id="997" name="Google Shape;997;p14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23 - Parte II</a:t>
            </a:r>
            <a:endParaRPr sz="16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grpSp>
        <p:nvGrpSpPr>
          <p:cNvPr id="1002" name="Google Shape;1002;p147"/>
          <p:cNvGrpSpPr/>
          <p:nvPr/>
        </p:nvGrpSpPr>
        <p:grpSpPr>
          <a:xfrm>
            <a:off x="4202558" y="994173"/>
            <a:ext cx="738900" cy="738900"/>
            <a:chOff x="3137108" y="2467173"/>
            <a:chExt cx="738900" cy="738900"/>
          </a:xfrm>
        </p:grpSpPr>
        <p:sp>
          <p:nvSpPr>
            <p:cNvPr id="1003" name="Google Shape;1003;p14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4" name="Google Shape;1004;p147"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1005" name="Google Shape;1005;p14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Evaluando modelos de Machine Learning</a:t>
            </a:r>
            <a:endParaRPr b="1" i="0" sz="4000" u="none" cap="none" strike="noStrike">
              <a:solidFill>
                <a:schemeClr val="dk1"/>
              </a:solidFill>
              <a:highlight>
                <a:srgbClr val="EAFF6A"/>
              </a:highlight>
              <a:latin typeface="DM Sans"/>
              <a:ea typeface="DM Sans"/>
              <a:cs typeface="DM Sans"/>
              <a:sym typeface="DM Sans"/>
            </a:endParaRPr>
          </a:p>
        </p:txBody>
      </p:sp>
      <p:sp>
        <p:nvSpPr>
          <p:cNvPr id="1006" name="Google Shape;1006;p147"/>
          <p:cNvSpPr txBox="1"/>
          <p:nvPr/>
        </p:nvSpPr>
        <p:spPr>
          <a:xfrm>
            <a:off x="987300" y="3087063"/>
            <a:ext cx="7169400" cy="145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419" sz="1200">
                <a:solidFill>
                  <a:srgbClr val="999999"/>
                </a:solidFill>
                <a:latin typeface="DM Sans"/>
                <a:ea typeface="DM Sans"/>
                <a:cs typeface="DM Sans"/>
                <a:sym typeface="DM Sans"/>
              </a:rPr>
              <a:t>Deberás entregar el </a:t>
            </a:r>
            <a:r>
              <a:rPr lang="es-419" sz="1200">
                <a:solidFill>
                  <a:srgbClr val="999999"/>
                </a:solidFill>
                <a:latin typeface="DM Sans"/>
                <a:ea typeface="DM Sans"/>
                <a:cs typeface="DM Sans"/>
                <a:sym typeface="DM Sans"/>
              </a:rPr>
              <a:t>décimo</a:t>
            </a:r>
            <a:r>
              <a:rPr lang="es-419" sz="1200">
                <a:solidFill>
                  <a:srgbClr val="999999"/>
                </a:solidFill>
                <a:latin typeface="DM Sans"/>
                <a:ea typeface="DM Sans"/>
                <a:cs typeface="DM Sans"/>
                <a:sym typeface="DM Sans"/>
              </a:rPr>
              <a:t> primer avance de tu proyecto final. Continuaremos hablando sobre lo trabajado en el desafío </a:t>
            </a:r>
            <a:r>
              <a:rPr b="1" lang="es-419" sz="1200">
                <a:solidFill>
                  <a:srgbClr val="999999"/>
                </a:solidFill>
                <a:latin typeface="DM Sans"/>
                <a:ea typeface="DM Sans"/>
                <a:cs typeface="DM Sans"/>
                <a:sym typeface="DM Sans"/>
              </a:rPr>
              <a:t>“Entrenando un algoritmo de Machine Learning”</a:t>
            </a:r>
            <a:r>
              <a:rPr lang="es-419" sz="1200">
                <a:solidFill>
                  <a:srgbClr val="999999"/>
                </a:solidFill>
                <a:latin typeface="DM Sans"/>
                <a:ea typeface="DM Sans"/>
                <a:cs typeface="DM Sans"/>
                <a:sym typeface="DM Sans"/>
              </a:rPr>
              <a:t>. Crearás un notebook donde se complementará el proceso de Feature Engineering del desafío anterior con el fin de mejorar el proceso de entrenamiento de algoritmos de Machine Learning, se compararán resultados obtenidos con los del desafío anterior. </a:t>
            </a:r>
            <a:endParaRPr sz="1200" strike="sng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t/>
            </a:r>
            <a:endParaRPr sz="1350">
              <a:solidFill>
                <a:schemeClr val="dk1"/>
              </a:solidFill>
              <a:latin typeface="DM Sans"/>
              <a:ea typeface="DM Sans"/>
              <a:cs typeface="DM Sans"/>
              <a:sym typeface="DM Sans"/>
            </a:endParaRPr>
          </a:p>
        </p:txBody>
      </p:sp>
      <p:sp>
        <p:nvSpPr>
          <p:cNvPr id="1007" name="Google Shape;1007;p147"/>
          <p:cNvSpPr/>
          <p:nvPr/>
        </p:nvSpPr>
        <p:spPr>
          <a:xfrm>
            <a:off x="4675550" y="8143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11</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48"/>
          <p:cNvPicPr preferRelativeResize="0"/>
          <p:nvPr/>
        </p:nvPicPr>
        <p:blipFill>
          <a:blip r:embed="rId3">
            <a:alphaModFix/>
          </a:blip>
          <a:stretch>
            <a:fillRect/>
          </a:stretch>
        </p:blipFill>
        <p:spPr>
          <a:xfrm>
            <a:off x="1120450" y="1188200"/>
            <a:ext cx="1586550" cy="2275850"/>
          </a:xfrm>
          <a:prstGeom prst="rect">
            <a:avLst/>
          </a:prstGeom>
          <a:noFill/>
          <a:ln>
            <a:noFill/>
          </a:ln>
        </p:spPr>
      </p:pic>
      <p:sp>
        <p:nvSpPr>
          <p:cNvPr id="1013" name="Google Shape;1013;p148"/>
          <p:cNvSpPr/>
          <p:nvPr/>
        </p:nvSpPr>
        <p:spPr>
          <a:xfrm>
            <a:off x="570175" y="3686113"/>
            <a:ext cx="2687100" cy="70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latin typeface="DM Sans"/>
                <a:ea typeface="DM Sans"/>
                <a:cs typeface="DM Sans"/>
                <a:sym typeface="DM Sans"/>
              </a:rPr>
              <a:t>Clase 22</a:t>
            </a:r>
            <a:endParaRPr b="1">
              <a:latin typeface="DM Sans"/>
              <a:ea typeface="DM Sans"/>
              <a:cs typeface="DM Sans"/>
              <a:sym typeface="DM Sans"/>
            </a:endParaRPr>
          </a:p>
          <a:p>
            <a:pPr indent="0" lvl="0" marL="0" rtl="0" algn="ctr">
              <a:spcBef>
                <a:spcPts val="0"/>
              </a:spcBef>
              <a:spcAft>
                <a:spcPts val="0"/>
              </a:spcAft>
              <a:buNone/>
            </a:pPr>
            <a:r>
              <a:rPr b="1" lang="es-419">
                <a:latin typeface="DM Sans"/>
                <a:ea typeface="DM Sans"/>
                <a:cs typeface="DM Sans"/>
                <a:sym typeface="DM Sans"/>
              </a:rPr>
              <a:t>Desafío entregable: </a:t>
            </a:r>
            <a:endParaRPr b="1">
              <a:latin typeface="DM Sans"/>
              <a:ea typeface="DM Sans"/>
              <a:cs typeface="DM Sans"/>
              <a:sym typeface="DM Sans"/>
            </a:endParaRPr>
          </a:p>
          <a:p>
            <a:pPr indent="0" lvl="0" marL="0" rtl="0" algn="ctr">
              <a:spcBef>
                <a:spcPts val="0"/>
              </a:spcBef>
              <a:spcAft>
                <a:spcPts val="0"/>
              </a:spcAft>
              <a:buNone/>
            </a:pPr>
            <a:r>
              <a:rPr lang="es-419">
                <a:latin typeface="DM Sans"/>
                <a:ea typeface="DM Sans"/>
                <a:cs typeface="DM Sans"/>
                <a:sym typeface="DM Sans"/>
              </a:rPr>
              <a:t>Entrenando un algoritmo de Machine Learning</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1014" name="Google Shape;1014;p148"/>
          <p:cNvSpPr/>
          <p:nvPr/>
        </p:nvSpPr>
        <p:spPr>
          <a:xfrm>
            <a:off x="4086400" y="1333850"/>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Combinamos datos de diversas fuentes</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1015" name="Google Shape;1015;p148"/>
          <p:cNvSpPr/>
          <p:nvPr/>
        </p:nvSpPr>
        <p:spPr>
          <a:xfrm>
            <a:off x="4086400" y="2095425"/>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Realizamos proceso de Encoding y Feature Engineering</a:t>
            </a:r>
            <a:endParaRPr>
              <a:latin typeface="DM Sans"/>
              <a:ea typeface="DM Sans"/>
              <a:cs typeface="DM Sans"/>
              <a:sym typeface="DM Sans"/>
            </a:endParaRPr>
          </a:p>
        </p:txBody>
      </p:sp>
      <p:sp>
        <p:nvSpPr>
          <p:cNvPr id="1016" name="Google Shape;1016;p148"/>
          <p:cNvSpPr/>
          <p:nvPr/>
        </p:nvSpPr>
        <p:spPr>
          <a:xfrm>
            <a:off x="4086400" y="2857000"/>
            <a:ext cx="2813700" cy="48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Creamos un modelo MVP simple</a:t>
            </a:r>
            <a:endParaRPr>
              <a:latin typeface="DM Sans"/>
              <a:ea typeface="DM Sans"/>
              <a:cs typeface="DM Sans"/>
              <a:sym typeface="DM Sans"/>
            </a:endParaRPr>
          </a:p>
        </p:txBody>
      </p:sp>
      <p:sp>
        <p:nvSpPr>
          <p:cNvPr id="1017" name="Google Shape;1017;p148"/>
          <p:cNvSpPr/>
          <p:nvPr/>
        </p:nvSpPr>
        <p:spPr>
          <a:xfrm>
            <a:off x="4139225" y="4046425"/>
            <a:ext cx="2337900" cy="33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300">
                <a:latin typeface="DM Sans"/>
                <a:ea typeface="DM Sans"/>
                <a:cs typeface="DM Sans"/>
                <a:sym typeface="DM Sans"/>
              </a:rPr>
              <a:t>Entrenamos algoritmo de Machine Learning</a:t>
            </a:r>
            <a:endParaRPr sz="1300">
              <a:latin typeface="DM Sans"/>
              <a:ea typeface="DM Sans"/>
              <a:cs typeface="DM Sans"/>
              <a:sym typeface="DM Sans"/>
            </a:endParaRPr>
          </a:p>
        </p:txBody>
      </p:sp>
      <p:sp>
        <p:nvSpPr>
          <p:cNvPr id="1018" name="Google Shape;1018;p148"/>
          <p:cNvSpPr txBox="1"/>
          <p:nvPr/>
        </p:nvSpPr>
        <p:spPr>
          <a:xfrm>
            <a:off x="965050" y="302988"/>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cxnSp>
        <p:nvCxnSpPr>
          <p:cNvPr id="1019" name="Google Shape;1019;p148"/>
          <p:cNvCxnSpPr/>
          <p:nvPr/>
        </p:nvCxnSpPr>
        <p:spPr>
          <a:xfrm>
            <a:off x="5258925" y="3545025"/>
            <a:ext cx="0" cy="407100"/>
          </a:xfrm>
          <a:prstGeom prst="straightConnector1">
            <a:avLst/>
          </a:prstGeom>
          <a:noFill/>
          <a:ln cap="flat" cmpd="sng" w="9525">
            <a:solidFill>
              <a:srgbClr val="595959"/>
            </a:solidFill>
            <a:prstDash val="solid"/>
            <a:round/>
            <a:headEnd len="med" w="med" type="none"/>
            <a:tailEnd len="med" w="med" type="oval"/>
          </a:ln>
        </p:spPr>
      </p:cxnSp>
      <p:cxnSp>
        <p:nvCxnSpPr>
          <p:cNvPr id="1020" name="Google Shape;1020;p148"/>
          <p:cNvCxnSpPr/>
          <p:nvPr/>
        </p:nvCxnSpPr>
        <p:spPr>
          <a:xfrm>
            <a:off x="6347275" y="420917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021" name="Google Shape;1021;p148"/>
          <p:cNvCxnSpPr/>
          <p:nvPr/>
        </p:nvCxnSpPr>
        <p:spPr>
          <a:xfrm>
            <a:off x="3155925" y="1477250"/>
            <a:ext cx="0" cy="1651800"/>
          </a:xfrm>
          <a:prstGeom prst="straightConnector1">
            <a:avLst/>
          </a:prstGeom>
          <a:noFill/>
          <a:ln cap="flat" cmpd="sng" w="9525">
            <a:solidFill>
              <a:schemeClr val="dk2"/>
            </a:solidFill>
            <a:prstDash val="solid"/>
            <a:round/>
            <a:headEnd len="med" w="med" type="oval"/>
            <a:tailEnd len="med" w="med" type="oval"/>
          </a:ln>
        </p:spPr>
      </p:cxnSp>
      <p:cxnSp>
        <p:nvCxnSpPr>
          <p:cNvPr id="1022" name="Google Shape;1022;p148"/>
          <p:cNvCxnSpPr/>
          <p:nvPr/>
        </p:nvCxnSpPr>
        <p:spPr>
          <a:xfrm>
            <a:off x="3155925" y="308082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023" name="Google Shape;1023;p148"/>
          <p:cNvCxnSpPr/>
          <p:nvPr/>
        </p:nvCxnSpPr>
        <p:spPr>
          <a:xfrm>
            <a:off x="3155925" y="2300600"/>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024" name="Google Shape;1024;p148"/>
          <p:cNvCxnSpPr/>
          <p:nvPr/>
        </p:nvCxnSpPr>
        <p:spPr>
          <a:xfrm>
            <a:off x="3155925" y="1520375"/>
            <a:ext cx="945000" cy="5100"/>
          </a:xfrm>
          <a:prstGeom prst="straightConnector1">
            <a:avLst/>
          </a:prstGeom>
          <a:noFill/>
          <a:ln cap="flat" cmpd="sng" w="9525">
            <a:solidFill>
              <a:srgbClr val="595959"/>
            </a:solidFill>
            <a:prstDash val="solid"/>
            <a:round/>
            <a:headEnd len="med" w="med" type="none"/>
            <a:tailEnd len="med" w="med" type="oval"/>
          </a:ln>
        </p:spPr>
      </p:cxnSp>
      <p:pic>
        <p:nvPicPr>
          <p:cNvPr id="1025" name="Google Shape;1025;p148"/>
          <p:cNvPicPr preferRelativeResize="0"/>
          <p:nvPr/>
        </p:nvPicPr>
        <p:blipFill>
          <a:blip r:embed="rId4">
            <a:alphaModFix/>
          </a:blip>
          <a:stretch>
            <a:fillRect/>
          </a:stretch>
        </p:blipFill>
        <p:spPr>
          <a:xfrm>
            <a:off x="7289050" y="770636"/>
            <a:ext cx="741600" cy="881988"/>
          </a:xfrm>
          <a:prstGeom prst="rect">
            <a:avLst/>
          </a:prstGeom>
          <a:noFill/>
          <a:ln>
            <a:noFill/>
          </a:ln>
        </p:spPr>
      </p:pic>
      <p:pic>
        <p:nvPicPr>
          <p:cNvPr id="1026" name="Google Shape;1026;p148"/>
          <p:cNvPicPr preferRelativeResize="0"/>
          <p:nvPr/>
        </p:nvPicPr>
        <p:blipFill>
          <a:blip r:embed="rId5">
            <a:alphaModFix/>
          </a:blip>
          <a:stretch>
            <a:fillRect/>
          </a:stretch>
        </p:blipFill>
        <p:spPr>
          <a:xfrm>
            <a:off x="7234900" y="1751874"/>
            <a:ext cx="945000" cy="945000"/>
          </a:xfrm>
          <a:prstGeom prst="rect">
            <a:avLst/>
          </a:prstGeom>
          <a:noFill/>
          <a:ln>
            <a:noFill/>
          </a:ln>
        </p:spPr>
      </p:pic>
      <p:pic>
        <p:nvPicPr>
          <p:cNvPr id="1027" name="Google Shape;1027;p148"/>
          <p:cNvPicPr preferRelativeResize="0"/>
          <p:nvPr/>
        </p:nvPicPr>
        <p:blipFill>
          <a:blip r:embed="rId6">
            <a:alphaModFix/>
          </a:blip>
          <a:stretch>
            <a:fillRect/>
          </a:stretch>
        </p:blipFill>
        <p:spPr>
          <a:xfrm>
            <a:off x="7308050" y="2746125"/>
            <a:ext cx="798700" cy="798700"/>
          </a:xfrm>
          <a:prstGeom prst="rect">
            <a:avLst/>
          </a:prstGeom>
          <a:noFill/>
          <a:ln>
            <a:noFill/>
          </a:ln>
        </p:spPr>
      </p:pic>
      <p:pic>
        <p:nvPicPr>
          <p:cNvPr id="1028" name="Google Shape;1028;p148"/>
          <p:cNvPicPr preferRelativeResize="0"/>
          <p:nvPr/>
        </p:nvPicPr>
        <p:blipFill>
          <a:blip r:embed="rId7">
            <a:alphaModFix/>
          </a:blip>
          <a:stretch>
            <a:fillRect/>
          </a:stretch>
        </p:blipFill>
        <p:spPr>
          <a:xfrm>
            <a:off x="7422125" y="3618000"/>
            <a:ext cx="882001" cy="8820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grpSp>
        <p:nvGrpSpPr>
          <p:cNvPr id="1033" name="Google Shape;1033;p149"/>
          <p:cNvGrpSpPr/>
          <p:nvPr/>
        </p:nvGrpSpPr>
        <p:grpSpPr>
          <a:xfrm>
            <a:off x="457345" y="468197"/>
            <a:ext cx="431074" cy="431074"/>
            <a:chOff x="3137108" y="2467173"/>
            <a:chExt cx="738900" cy="738900"/>
          </a:xfrm>
        </p:grpSpPr>
        <p:sp>
          <p:nvSpPr>
            <p:cNvPr id="1034" name="Google Shape;1034;p14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5" name="Google Shape;1035;p14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36" name="Google Shape;1036;p149"/>
          <p:cNvSpPr txBox="1"/>
          <p:nvPr/>
        </p:nvSpPr>
        <p:spPr>
          <a:xfrm>
            <a:off x="475200" y="1478900"/>
            <a:ext cx="4031400" cy="30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una segunda ronda de Feature Engineering con el fin de ampliar el número de variables incluidas en el modelo MVP de la entrega anterior.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una segunda ronda de entrenamiento con más variables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Notebook donde se detallen todos los pasos seguidos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chemeClr val="hlink"/>
                </a:solidFill>
                <a:latin typeface="DM Sans"/>
                <a:ea typeface="DM Sans"/>
                <a:cs typeface="DM Sans"/>
                <a:sym typeface="DM Sans"/>
                <a:hlinkClick r:id="rId4"/>
              </a:rPr>
              <a:t>Evaluando Modelos Machine Learning</a:t>
            </a:r>
            <a:r>
              <a:rPr lang="es-419" sz="1350" u="sng">
                <a:solidFill>
                  <a:srgbClr val="83AEFB"/>
                </a:solidFill>
                <a:latin typeface="DM Sans"/>
                <a:ea typeface="DM Sans"/>
                <a:cs typeface="DM Sans"/>
                <a:sym typeface="DM Sans"/>
              </a:rPr>
              <a:t>,</a:t>
            </a:r>
            <a:endParaRPr sz="1350">
              <a:solidFill>
                <a:schemeClr val="accent2"/>
              </a:solidFill>
              <a:latin typeface="DM Sans"/>
              <a:ea typeface="DM Sans"/>
              <a:cs typeface="DM Sans"/>
              <a:sym typeface="DM Sans"/>
            </a:endParaRPr>
          </a:p>
        </p:txBody>
      </p:sp>
      <p:sp>
        <p:nvSpPr>
          <p:cNvPr id="1037" name="Google Shape;1037;p149"/>
          <p:cNvSpPr txBox="1"/>
          <p:nvPr/>
        </p:nvSpPr>
        <p:spPr>
          <a:xfrm>
            <a:off x="457350" y="979438"/>
            <a:ext cx="7953900" cy="55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Evaluando modelos de Machine Learning</a:t>
            </a:r>
            <a:endParaRPr b="1" sz="2700">
              <a:solidFill>
                <a:schemeClr val="dk1"/>
              </a:solidFill>
              <a:latin typeface="DM Sans"/>
              <a:ea typeface="DM Sans"/>
              <a:cs typeface="DM Sans"/>
              <a:sym typeface="DM Sans"/>
            </a:endParaRPr>
          </a:p>
        </p:txBody>
      </p:sp>
      <p:pic>
        <p:nvPicPr>
          <p:cNvPr id="1038" name="Google Shape;1038;p149"/>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1039" name="Google Shape;1039;p14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1040" name="Google Shape;1040;p149"/>
          <p:cNvSpPr txBox="1"/>
          <p:nvPr/>
        </p:nvSpPr>
        <p:spPr>
          <a:xfrm>
            <a:off x="4583050" y="1538050"/>
            <a:ext cx="4031400" cy="311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 entregar un jupyter notebook con el nombre “</a:t>
            </a:r>
            <a:r>
              <a:rPr b="1" lang="es-419" sz="1350">
                <a:solidFill>
                  <a:srgbClr val="999999"/>
                </a:solidFill>
                <a:latin typeface="DM Sans"/>
                <a:ea typeface="DM Sans"/>
                <a:cs typeface="DM Sans"/>
                <a:sym typeface="DM Sans"/>
              </a:rPr>
              <a:t>Desafio_EvaluacionML_+Nombre_ +Apellido.ipynb</a:t>
            </a:r>
            <a:r>
              <a:rPr lang="es-419" sz="1350">
                <a:solidFill>
                  <a:srgbClr val="999999"/>
                </a:solidFill>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recomienda elegir datasets curados para que la mayor parte del tiempo se utilice para el entrenamiento de modelos y no en limpieza de datos</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Explicación del desafío</a:t>
            </a:r>
            <a:endParaRPr b="1" sz="1350">
              <a:solidFill>
                <a:schemeClr val="dk1"/>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DM Sans"/>
              <a:buChar char="✓"/>
            </a:pPr>
            <a:r>
              <a:rPr lang="es-419" sz="1350" u="sng">
                <a:solidFill>
                  <a:schemeClr val="accent5"/>
                </a:solidFill>
                <a:latin typeface="DM Sans"/>
                <a:ea typeface="DM Sans"/>
                <a:cs typeface="DM Sans"/>
                <a:sym typeface="DM Sans"/>
                <a:hlinkClick r:id="rId6">
                  <a:extLst>
                    <a:ext uri="{A12FA001-AC4F-418D-AE19-62706E023703}">
                      <ahyp:hlinkClr val="tx"/>
                    </a:ext>
                  </a:extLst>
                </a:hlinkClick>
              </a:rPr>
              <a:t>¡Click aquí!</a:t>
            </a:r>
            <a:endParaRPr sz="1350">
              <a:solidFill>
                <a:srgbClr val="999999"/>
              </a:solidFill>
              <a:latin typeface="DM Sans"/>
              <a:ea typeface="DM Sans"/>
              <a:cs typeface="DM Sans"/>
              <a:sym typeface="DM Sans"/>
            </a:endParaRPr>
          </a:p>
        </p:txBody>
      </p:sp>
      <p:sp>
        <p:nvSpPr>
          <p:cNvPr id="1041" name="Google Shape;1041;p149"/>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5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Validación de modelos - métricas</a:t>
            </a:r>
            <a:endParaRPr b="1" sz="4000">
              <a:solidFill>
                <a:schemeClr val="dk1"/>
              </a:solidFill>
              <a:latin typeface="DM Sans"/>
              <a:ea typeface="DM Sans"/>
              <a:cs typeface="DM Sans"/>
              <a:sym typeface="DM Sans"/>
            </a:endParaRPr>
          </a:p>
        </p:txBody>
      </p:sp>
      <p:sp>
        <p:nvSpPr>
          <p:cNvPr id="1047" name="Google Shape;1047;p15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24 - Parte II</a:t>
            </a:r>
            <a:endParaRPr sz="16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151"/>
          <p:cNvGrpSpPr/>
          <p:nvPr/>
        </p:nvGrpSpPr>
        <p:grpSpPr>
          <a:xfrm>
            <a:off x="4202558" y="994173"/>
            <a:ext cx="738900" cy="738900"/>
            <a:chOff x="3137108" y="2467173"/>
            <a:chExt cx="738900" cy="738900"/>
          </a:xfrm>
        </p:grpSpPr>
        <p:sp>
          <p:nvSpPr>
            <p:cNvPr id="1053" name="Google Shape;1053;p15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4" name="Google Shape;1054;p151"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1055" name="Google Shape;1055;p151"/>
          <p:cNvSpPr txBox="1"/>
          <p:nvPr/>
        </p:nvSpPr>
        <p:spPr>
          <a:xfrm>
            <a:off x="227125" y="1925250"/>
            <a:ext cx="8294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Ingeniería de atributos y selección de variables</a:t>
            </a:r>
            <a:endParaRPr b="1" i="0" sz="4000" u="none" cap="none" strike="noStrike">
              <a:solidFill>
                <a:schemeClr val="dk1"/>
              </a:solidFill>
              <a:highlight>
                <a:srgbClr val="EAFF6A"/>
              </a:highlight>
              <a:latin typeface="DM Sans"/>
              <a:ea typeface="DM Sans"/>
              <a:cs typeface="DM Sans"/>
              <a:sym typeface="DM Sans"/>
            </a:endParaRPr>
          </a:p>
        </p:txBody>
      </p:sp>
      <p:sp>
        <p:nvSpPr>
          <p:cNvPr id="1056" name="Google Shape;1056;p151"/>
          <p:cNvSpPr txBox="1"/>
          <p:nvPr/>
        </p:nvSpPr>
        <p:spPr>
          <a:xfrm>
            <a:off x="987300" y="3087063"/>
            <a:ext cx="7169400" cy="16671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419" sz="1200">
                <a:solidFill>
                  <a:srgbClr val="999999"/>
                </a:solidFill>
                <a:latin typeface="DM Sans"/>
                <a:ea typeface="DM Sans"/>
                <a:cs typeface="DM Sans"/>
                <a:sym typeface="DM Sans"/>
              </a:rPr>
              <a:t>Deberás entregar el duodécimo avance de tu proyecto final. Continuaremos hablando sobre lo trabajado en el desafío </a:t>
            </a:r>
            <a:r>
              <a:rPr b="1" lang="es-419" sz="1200">
                <a:solidFill>
                  <a:srgbClr val="999999"/>
                </a:solidFill>
                <a:latin typeface="DM Sans"/>
                <a:ea typeface="DM Sans"/>
                <a:cs typeface="DM Sans"/>
                <a:sym typeface="DM Sans"/>
              </a:rPr>
              <a:t>“Evaluando modelo de Machine Learning”</a:t>
            </a:r>
            <a:r>
              <a:rPr lang="es-419" sz="1200">
                <a:solidFill>
                  <a:srgbClr val="999999"/>
                </a:solidFill>
                <a:latin typeface="DM Sans"/>
                <a:ea typeface="DM Sans"/>
                <a:cs typeface="DM Sans"/>
                <a:sym typeface="DM Sans"/>
              </a:rPr>
              <a:t>. Crearás un notebook donde se terminará el proceso de Feature Engineering del desafío anterior, se busca que se puedan crear nuevas variables sintéticas que ayuden a mejorar el desempeño de los modelos de Machine Learning. </a:t>
            </a:r>
            <a:r>
              <a:rPr lang="es-419" sz="1200">
                <a:solidFill>
                  <a:srgbClr val="999999"/>
                </a:solidFill>
                <a:latin typeface="DM Sans"/>
                <a:ea typeface="DM Sans"/>
                <a:cs typeface="DM Sans"/>
                <a:sym typeface="DM Sans"/>
              </a:rPr>
              <a:t>Finalmente,</a:t>
            </a:r>
            <a:r>
              <a:rPr lang="es-419" sz="1200">
                <a:solidFill>
                  <a:srgbClr val="999999"/>
                </a:solidFill>
                <a:latin typeface="DM Sans"/>
                <a:ea typeface="DM Sans"/>
                <a:cs typeface="DM Sans"/>
                <a:sym typeface="DM Sans"/>
              </a:rPr>
              <a:t> deberás realizar un PCA sobre todas las variables utilizadas con el fin de determinar el peso relativo de cada variable en los modelos. </a:t>
            </a:r>
            <a:endParaRPr sz="1200">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t/>
            </a:r>
            <a:endParaRPr sz="1350">
              <a:solidFill>
                <a:schemeClr val="dk1"/>
              </a:solidFill>
              <a:latin typeface="DM Sans"/>
              <a:ea typeface="DM Sans"/>
              <a:cs typeface="DM Sans"/>
              <a:sym typeface="DM Sans"/>
            </a:endParaRPr>
          </a:p>
        </p:txBody>
      </p:sp>
      <p:sp>
        <p:nvSpPr>
          <p:cNvPr id="1057" name="Google Shape;1057;p151"/>
          <p:cNvSpPr/>
          <p:nvPr/>
        </p:nvSpPr>
        <p:spPr>
          <a:xfrm>
            <a:off x="4675550" y="8143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419">
                <a:solidFill>
                  <a:srgbClr val="FFFFFF"/>
                </a:solidFill>
                <a:latin typeface="Helvetica Neue"/>
                <a:ea typeface="Helvetica Neue"/>
                <a:cs typeface="Helvetica Neue"/>
                <a:sym typeface="Helvetica Neue"/>
              </a:rPr>
              <a:t>12</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52"/>
          <p:cNvPicPr preferRelativeResize="0"/>
          <p:nvPr/>
        </p:nvPicPr>
        <p:blipFill>
          <a:blip r:embed="rId3">
            <a:alphaModFix/>
          </a:blip>
          <a:stretch>
            <a:fillRect/>
          </a:stretch>
        </p:blipFill>
        <p:spPr>
          <a:xfrm>
            <a:off x="1120450" y="1188200"/>
            <a:ext cx="1586550" cy="2275850"/>
          </a:xfrm>
          <a:prstGeom prst="rect">
            <a:avLst/>
          </a:prstGeom>
          <a:noFill/>
          <a:ln>
            <a:noFill/>
          </a:ln>
        </p:spPr>
      </p:pic>
      <p:sp>
        <p:nvSpPr>
          <p:cNvPr id="1063" name="Google Shape;1063;p152"/>
          <p:cNvSpPr/>
          <p:nvPr/>
        </p:nvSpPr>
        <p:spPr>
          <a:xfrm>
            <a:off x="570175" y="3686113"/>
            <a:ext cx="2687100" cy="70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latin typeface="DM Sans"/>
                <a:ea typeface="DM Sans"/>
                <a:cs typeface="DM Sans"/>
                <a:sym typeface="DM Sans"/>
              </a:rPr>
              <a:t>Clase 23</a:t>
            </a:r>
            <a:endParaRPr b="1">
              <a:latin typeface="DM Sans"/>
              <a:ea typeface="DM Sans"/>
              <a:cs typeface="DM Sans"/>
              <a:sym typeface="DM Sans"/>
            </a:endParaRPr>
          </a:p>
          <a:p>
            <a:pPr indent="0" lvl="0" marL="0" rtl="0" algn="ctr">
              <a:spcBef>
                <a:spcPts val="0"/>
              </a:spcBef>
              <a:spcAft>
                <a:spcPts val="0"/>
              </a:spcAft>
              <a:buNone/>
            </a:pPr>
            <a:r>
              <a:rPr b="1" lang="es-419">
                <a:latin typeface="DM Sans"/>
                <a:ea typeface="DM Sans"/>
                <a:cs typeface="DM Sans"/>
                <a:sym typeface="DM Sans"/>
              </a:rPr>
              <a:t>Desafío entregable: </a:t>
            </a:r>
            <a:endParaRPr b="1">
              <a:latin typeface="DM Sans"/>
              <a:ea typeface="DM Sans"/>
              <a:cs typeface="DM Sans"/>
              <a:sym typeface="DM Sans"/>
            </a:endParaRPr>
          </a:p>
          <a:p>
            <a:pPr indent="0" lvl="0" marL="0" rtl="0" algn="ctr">
              <a:spcBef>
                <a:spcPts val="0"/>
              </a:spcBef>
              <a:spcAft>
                <a:spcPts val="0"/>
              </a:spcAft>
              <a:buNone/>
            </a:pPr>
            <a:r>
              <a:rPr lang="es-419">
                <a:latin typeface="DM Sans"/>
                <a:ea typeface="DM Sans"/>
                <a:cs typeface="DM Sans"/>
                <a:sym typeface="DM Sans"/>
              </a:rPr>
              <a:t>Evaluando modelos de Machine Learning</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1064" name="Google Shape;1064;p152"/>
          <p:cNvSpPr/>
          <p:nvPr/>
        </p:nvSpPr>
        <p:spPr>
          <a:xfrm>
            <a:off x="4086400" y="1333850"/>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Terminamos de realizar el proceso de Feature Engineering</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1065" name="Google Shape;1065;p152"/>
          <p:cNvSpPr/>
          <p:nvPr/>
        </p:nvSpPr>
        <p:spPr>
          <a:xfrm>
            <a:off x="4086400" y="2095425"/>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latin typeface="DM Sans"/>
                <a:ea typeface="DM Sans"/>
                <a:cs typeface="DM Sans"/>
                <a:sym typeface="DM Sans"/>
              </a:rPr>
              <a:t>Ampliamos el número de variables en el MVP</a:t>
            </a:r>
            <a:endParaRPr>
              <a:latin typeface="DM Sans"/>
              <a:ea typeface="DM Sans"/>
              <a:cs typeface="DM Sans"/>
              <a:sym typeface="DM Sans"/>
            </a:endParaRPr>
          </a:p>
        </p:txBody>
      </p:sp>
      <p:sp>
        <p:nvSpPr>
          <p:cNvPr id="1066" name="Google Shape;1066;p152"/>
          <p:cNvSpPr/>
          <p:nvPr/>
        </p:nvSpPr>
        <p:spPr>
          <a:xfrm>
            <a:off x="4086400" y="2857000"/>
            <a:ext cx="2813700" cy="48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300">
                <a:latin typeface="DM Sans"/>
                <a:ea typeface="DM Sans"/>
                <a:cs typeface="DM Sans"/>
                <a:sym typeface="DM Sans"/>
              </a:rPr>
              <a:t>Realizamos una segunda ronda de entrenamiento con más variables</a:t>
            </a:r>
            <a:endParaRPr sz="1300">
              <a:latin typeface="DM Sans"/>
              <a:ea typeface="DM Sans"/>
              <a:cs typeface="DM Sans"/>
              <a:sym typeface="DM Sans"/>
            </a:endParaRPr>
          </a:p>
        </p:txBody>
      </p:sp>
      <p:sp>
        <p:nvSpPr>
          <p:cNvPr id="1067" name="Google Shape;1067;p152"/>
          <p:cNvSpPr/>
          <p:nvPr/>
        </p:nvSpPr>
        <p:spPr>
          <a:xfrm>
            <a:off x="4139225" y="4046425"/>
            <a:ext cx="2337900" cy="33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300">
                <a:latin typeface="DM Sans"/>
                <a:ea typeface="DM Sans"/>
                <a:cs typeface="DM Sans"/>
                <a:sym typeface="DM Sans"/>
              </a:rPr>
              <a:t>Evaluamos al algoritmo</a:t>
            </a:r>
            <a:endParaRPr sz="1300">
              <a:latin typeface="DM Sans"/>
              <a:ea typeface="DM Sans"/>
              <a:cs typeface="DM Sans"/>
              <a:sym typeface="DM Sans"/>
            </a:endParaRPr>
          </a:p>
        </p:txBody>
      </p:sp>
      <p:sp>
        <p:nvSpPr>
          <p:cNvPr id="1068" name="Google Shape;1068;p152"/>
          <p:cNvSpPr txBox="1"/>
          <p:nvPr/>
        </p:nvSpPr>
        <p:spPr>
          <a:xfrm>
            <a:off x="965050" y="302988"/>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cxnSp>
        <p:nvCxnSpPr>
          <p:cNvPr id="1069" name="Google Shape;1069;p152"/>
          <p:cNvCxnSpPr/>
          <p:nvPr/>
        </p:nvCxnSpPr>
        <p:spPr>
          <a:xfrm>
            <a:off x="5258925" y="3545025"/>
            <a:ext cx="0" cy="407100"/>
          </a:xfrm>
          <a:prstGeom prst="straightConnector1">
            <a:avLst/>
          </a:prstGeom>
          <a:noFill/>
          <a:ln cap="flat" cmpd="sng" w="9525">
            <a:solidFill>
              <a:srgbClr val="595959"/>
            </a:solidFill>
            <a:prstDash val="solid"/>
            <a:round/>
            <a:headEnd len="med" w="med" type="none"/>
            <a:tailEnd len="med" w="med" type="oval"/>
          </a:ln>
        </p:spPr>
      </p:cxnSp>
      <p:cxnSp>
        <p:nvCxnSpPr>
          <p:cNvPr id="1070" name="Google Shape;1070;p152"/>
          <p:cNvCxnSpPr/>
          <p:nvPr/>
        </p:nvCxnSpPr>
        <p:spPr>
          <a:xfrm>
            <a:off x="6347275" y="420917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071" name="Google Shape;1071;p152"/>
          <p:cNvCxnSpPr/>
          <p:nvPr/>
        </p:nvCxnSpPr>
        <p:spPr>
          <a:xfrm>
            <a:off x="3155925" y="1477250"/>
            <a:ext cx="0" cy="1651800"/>
          </a:xfrm>
          <a:prstGeom prst="straightConnector1">
            <a:avLst/>
          </a:prstGeom>
          <a:noFill/>
          <a:ln cap="flat" cmpd="sng" w="9525">
            <a:solidFill>
              <a:schemeClr val="dk2"/>
            </a:solidFill>
            <a:prstDash val="solid"/>
            <a:round/>
            <a:headEnd len="med" w="med" type="oval"/>
            <a:tailEnd len="med" w="med" type="oval"/>
          </a:ln>
        </p:spPr>
      </p:cxnSp>
      <p:cxnSp>
        <p:nvCxnSpPr>
          <p:cNvPr id="1072" name="Google Shape;1072;p152"/>
          <p:cNvCxnSpPr/>
          <p:nvPr/>
        </p:nvCxnSpPr>
        <p:spPr>
          <a:xfrm>
            <a:off x="3155925" y="308082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073" name="Google Shape;1073;p152"/>
          <p:cNvCxnSpPr/>
          <p:nvPr/>
        </p:nvCxnSpPr>
        <p:spPr>
          <a:xfrm>
            <a:off x="3155925" y="2300600"/>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074" name="Google Shape;1074;p152"/>
          <p:cNvCxnSpPr/>
          <p:nvPr/>
        </p:nvCxnSpPr>
        <p:spPr>
          <a:xfrm>
            <a:off x="3155925" y="1520375"/>
            <a:ext cx="945000" cy="5100"/>
          </a:xfrm>
          <a:prstGeom prst="straightConnector1">
            <a:avLst/>
          </a:prstGeom>
          <a:noFill/>
          <a:ln cap="flat" cmpd="sng" w="9525">
            <a:solidFill>
              <a:srgbClr val="595959"/>
            </a:solidFill>
            <a:prstDash val="solid"/>
            <a:round/>
            <a:headEnd len="med" w="med" type="none"/>
            <a:tailEnd len="med" w="med" type="oval"/>
          </a:ln>
        </p:spPr>
      </p:cxnSp>
      <p:pic>
        <p:nvPicPr>
          <p:cNvPr id="1075" name="Google Shape;1075;p152"/>
          <p:cNvPicPr preferRelativeResize="0"/>
          <p:nvPr/>
        </p:nvPicPr>
        <p:blipFill>
          <a:blip r:embed="rId4">
            <a:alphaModFix/>
          </a:blip>
          <a:stretch>
            <a:fillRect/>
          </a:stretch>
        </p:blipFill>
        <p:spPr>
          <a:xfrm>
            <a:off x="7308050" y="2685025"/>
            <a:ext cx="798700" cy="798700"/>
          </a:xfrm>
          <a:prstGeom prst="rect">
            <a:avLst/>
          </a:prstGeom>
          <a:noFill/>
          <a:ln>
            <a:noFill/>
          </a:ln>
        </p:spPr>
      </p:pic>
      <p:pic>
        <p:nvPicPr>
          <p:cNvPr id="1076" name="Google Shape;1076;p152"/>
          <p:cNvPicPr preferRelativeResize="0"/>
          <p:nvPr/>
        </p:nvPicPr>
        <p:blipFill>
          <a:blip r:embed="rId5">
            <a:alphaModFix/>
          </a:blip>
          <a:stretch>
            <a:fillRect/>
          </a:stretch>
        </p:blipFill>
        <p:spPr>
          <a:xfrm>
            <a:off x="7266400" y="820625"/>
            <a:ext cx="881999" cy="882001"/>
          </a:xfrm>
          <a:prstGeom prst="rect">
            <a:avLst/>
          </a:prstGeom>
          <a:noFill/>
          <a:ln>
            <a:noFill/>
          </a:ln>
        </p:spPr>
      </p:pic>
      <p:pic>
        <p:nvPicPr>
          <p:cNvPr id="1077" name="Google Shape;1077;p152"/>
          <p:cNvPicPr preferRelativeResize="0"/>
          <p:nvPr/>
        </p:nvPicPr>
        <p:blipFill>
          <a:blip r:embed="rId6">
            <a:alphaModFix/>
          </a:blip>
          <a:stretch>
            <a:fillRect/>
          </a:stretch>
        </p:blipFill>
        <p:spPr>
          <a:xfrm>
            <a:off x="7349700" y="1825025"/>
            <a:ext cx="798700" cy="798700"/>
          </a:xfrm>
          <a:prstGeom prst="rect">
            <a:avLst/>
          </a:prstGeom>
          <a:noFill/>
          <a:ln>
            <a:noFill/>
          </a:ln>
        </p:spPr>
      </p:pic>
      <p:pic>
        <p:nvPicPr>
          <p:cNvPr id="1078" name="Google Shape;1078;p152"/>
          <p:cNvPicPr preferRelativeResize="0"/>
          <p:nvPr/>
        </p:nvPicPr>
        <p:blipFill>
          <a:blip r:embed="rId7">
            <a:alphaModFix/>
          </a:blip>
          <a:stretch>
            <a:fillRect/>
          </a:stretch>
        </p:blipFill>
        <p:spPr>
          <a:xfrm>
            <a:off x="7359075" y="3608025"/>
            <a:ext cx="882001" cy="8820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grpSp>
        <p:nvGrpSpPr>
          <p:cNvPr id="1083" name="Google Shape;1083;p153"/>
          <p:cNvGrpSpPr/>
          <p:nvPr/>
        </p:nvGrpSpPr>
        <p:grpSpPr>
          <a:xfrm>
            <a:off x="457345" y="468197"/>
            <a:ext cx="431074" cy="431074"/>
            <a:chOff x="3137108" y="2467173"/>
            <a:chExt cx="738900" cy="738900"/>
          </a:xfrm>
        </p:grpSpPr>
        <p:sp>
          <p:nvSpPr>
            <p:cNvPr id="1084" name="Google Shape;1084;p15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5" name="Google Shape;1085;p15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86" name="Google Shape;1086;p153"/>
          <p:cNvSpPr txBox="1"/>
          <p:nvPr/>
        </p:nvSpPr>
        <p:spPr>
          <a:xfrm>
            <a:off x="475200" y="1478900"/>
            <a:ext cx="4031400" cy="346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Crear variables sintéticas adicionales que permitan mejorar el desempeño del modelo de ML en la entrega anterior.</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Probar distintos modelos y elegir el mejor teniendo en cuenta el Bias-Variance tradeoff </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Realizar PCA sobre las variables usadas y explorar las cargas de los 2 primeros componentes, identificar las variables más relevantes</a:t>
            </a:r>
            <a:endParaRPr sz="1250">
              <a:latin typeface="DM Sans"/>
              <a:ea typeface="DM Sans"/>
              <a:cs typeface="DM Sans"/>
              <a:sym typeface="DM Sans"/>
            </a:endParaRPr>
          </a:p>
          <a:p>
            <a:pPr indent="0" lvl="0" marL="0" rtl="0" algn="l">
              <a:lnSpc>
                <a:spcPct val="100000"/>
              </a:lnSpc>
              <a:spcBef>
                <a:spcPts val="800"/>
              </a:spcBef>
              <a:spcAft>
                <a:spcPts val="0"/>
              </a:spcAft>
              <a:buNone/>
            </a:pPr>
            <a:r>
              <a:rPr b="1" lang="es-419" sz="1250">
                <a:latin typeface="DM Sans"/>
                <a:ea typeface="DM Sans"/>
                <a:cs typeface="DM Sans"/>
                <a:sym typeface="DM Sans"/>
              </a:rPr>
              <a:t>Aspectos a incluir</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Notebook donde se detallen todos los pasos seguidos</a:t>
            </a:r>
            <a:endParaRPr sz="1250">
              <a:latin typeface="DM Sans"/>
              <a:ea typeface="DM Sans"/>
              <a:cs typeface="DM Sans"/>
              <a:sym typeface="DM Sans"/>
            </a:endParaRPr>
          </a:p>
          <a:p>
            <a:pPr indent="0" lvl="0" marL="0" rtl="0" algn="l">
              <a:lnSpc>
                <a:spcPct val="100000"/>
              </a:lnSpc>
              <a:spcBef>
                <a:spcPts val="800"/>
              </a:spcBef>
              <a:spcAft>
                <a:spcPts val="0"/>
              </a:spcAft>
              <a:buNone/>
            </a:pPr>
            <a:r>
              <a:rPr b="1" lang="es-419" sz="1250">
                <a:latin typeface="DM Sans"/>
                <a:ea typeface="DM Sans"/>
                <a:cs typeface="DM Sans"/>
                <a:sym typeface="DM Sans"/>
              </a:rPr>
              <a:t>Ejemplo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u="sng">
                <a:solidFill>
                  <a:schemeClr val="hlink"/>
                </a:solidFill>
                <a:latin typeface="DM Sans"/>
                <a:ea typeface="DM Sans"/>
                <a:cs typeface="DM Sans"/>
                <a:sym typeface="DM Sans"/>
                <a:hlinkClick r:id="rId4"/>
              </a:rPr>
              <a:t>Feature Selection (Filter Method)</a:t>
            </a:r>
            <a:r>
              <a:rPr lang="es-419" sz="1250" u="sng">
                <a:solidFill>
                  <a:srgbClr val="83AEFB"/>
                </a:solidFill>
                <a:latin typeface="DM Sans"/>
                <a:ea typeface="DM Sans"/>
                <a:cs typeface="DM Sans"/>
                <a:sym typeface="DM Sans"/>
              </a:rPr>
              <a:t>,</a:t>
            </a:r>
            <a:endParaRPr sz="1250">
              <a:solidFill>
                <a:schemeClr val="accent2"/>
              </a:solidFill>
              <a:latin typeface="DM Sans"/>
              <a:ea typeface="DM Sans"/>
              <a:cs typeface="DM Sans"/>
              <a:sym typeface="DM Sans"/>
            </a:endParaRPr>
          </a:p>
        </p:txBody>
      </p:sp>
      <p:sp>
        <p:nvSpPr>
          <p:cNvPr id="1087" name="Google Shape;1087;p153"/>
          <p:cNvSpPr txBox="1"/>
          <p:nvPr/>
        </p:nvSpPr>
        <p:spPr>
          <a:xfrm>
            <a:off x="457350" y="979450"/>
            <a:ext cx="8036700" cy="55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Ingeniería de atributos y selección de variables</a:t>
            </a:r>
            <a:endParaRPr b="1" sz="2700">
              <a:solidFill>
                <a:schemeClr val="dk1"/>
              </a:solidFill>
              <a:latin typeface="DM Sans"/>
              <a:ea typeface="DM Sans"/>
              <a:cs typeface="DM Sans"/>
              <a:sym typeface="DM Sans"/>
            </a:endParaRPr>
          </a:p>
        </p:txBody>
      </p:sp>
      <p:pic>
        <p:nvPicPr>
          <p:cNvPr id="1088" name="Google Shape;1088;p153"/>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1089" name="Google Shape;1089;p1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1090" name="Google Shape;1090;p153"/>
          <p:cNvSpPr txBox="1"/>
          <p:nvPr/>
        </p:nvSpPr>
        <p:spPr>
          <a:xfrm>
            <a:off x="4583050" y="1538050"/>
            <a:ext cx="4031400" cy="361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debe entregar un jupyter notebook con el nombre “</a:t>
            </a:r>
            <a:r>
              <a:rPr b="1" lang="es-419" sz="1250">
                <a:solidFill>
                  <a:srgbClr val="999999"/>
                </a:solidFill>
                <a:latin typeface="DM Sans"/>
                <a:ea typeface="DM Sans"/>
                <a:cs typeface="DM Sans"/>
                <a:sym typeface="DM Sans"/>
              </a:rPr>
              <a:t>Desafio_FeatureSelection_+Nombre_ +Apellido.ipynb</a:t>
            </a:r>
            <a:r>
              <a:rPr lang="es-419" sz="1250">
                <a:solidFill>
                  <a:srgbClr val="999999"/>
                </a:solidFill>
                <a:latin typeface="DM Sans"/>
                <a:ea typeface="DM Sans"/>
                <a:cs typeface="DM Sans"/>
                <a:sym typeface="DM Sans"/>
              </a:rPr>
              <a:t>”.</a:t>
            </a:r>
            <a:endParaRPr sz="1250">
              <a:latin typeface="DM Sans"/>
              <a:ea typeface="DM Sans"/>
              <a:cs typeface="DM Sans"/>
              <a:sym typeface="DM Sans"/>
            </a:endParaRPr>
          </a:p>
          <a:p>
            <a:pPr indent="0" lvl="0" marL="0" rtl="0" algn="l">
              <a:lnSpc>
                <a:spcPct val="100000"/>
              </a:lnSpc>
              <a:spcBef>
                <a:spcPts val="800"/>
              </a:spcBef>
              <a:spcAft>
                <a:spcPts val="0"/>
              </a:spcAft>
              <a:buNone/>
            </a:pPr>
            <a:r>
              <a:rPr b="1" lang="es-419" sz="1250">
                <a:latin typeface="DM Sans"/>
                <a:ea typeface="DM Sans"/>
                <a:cs typeface="DM Sans"/>
                <a:sym typeface="DM Sans"/>
              </a:rPr>
              <a:t>Sugerencias</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Se recomienda realizar el PCA con el fin de obtener las variables sintéticas y reducir el número de inputs con el fin de mejorar el desempeño de los modelos de ML elegidos </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419" sz="1250">
                <a:solidFill>
                  <a:srgbClr val="999999"/>
                </a:solidFill>
                <a:latin typeface="DM Sans"/>
                <a:ea typeface="DM Sans"/>
                <a:cs typeface="DM Sans"/>
                <a:sym typeface="DM Sans"/>
              </a:rPr>
              <a:t>Dedicar un buen tiempo a la explicación de la metodología usada</a:t>
            </a:r>
            <a:endParaRPr sz="1250">
              <a:solidFill>
                <a:srgbClr val="999999"/>
              </a:solidFill>
              <a:latin typeface="DM Sans"/>
              <a:ea typeface="DM Sans"/>
              <a:cs typeface="DM Sans"/>
              <a:sym typeface="DM Sans"/>
            </a:endParaRPr>
          </a:p>
          <a:p>
            <a:pPr indent="0" lvl="0" marL="0" rtl="0" algn="l">
              <a:spcBef>
                <a:spcPts val="800"/>
              </a:spcBef>
              <a:spcAft>
                <a:spcPts val="0"/>
              </a:spcAft>
              <a:buNone/>
            </a:pPr>
            <a:r>
              <a:rPr b="1" lang="es-419"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chemeClr val="accent4"/>
              </a:buClr>
              <a:buSzPts val="1250"/>
              <a:buFont typeface="DM Sans"/>
              <a:buChar char="✓"/>
            </a:pPr>
            <a:r>
              <a:rPr lang="es-419" sz="1250" u="sng">
                <a:solidFill>
                  <a:schemeClr val="accent5"/>
                </a:solidFill>
                <a:latin typeface="DM Sans"/>
                <a:ea typeface="DM Sans"/>
                <a:cs typeface="DM Sans"/>
                <a:sym typeface="DM Sans"/>
                <a:hlinkClick r:id="rId6">
                  <a:extLst>
                    <a:ext uri="{A12FA001-AC4F-418D-AE19-62706E023703}">
                      <ahyp:hlinkClr val="tx"/>
                    </a:ext>
                  </a:extLst>
                </a:hlinkClick>
              </a:rPr>
              <a:t>¡Click aquí!</a:t>
            </a:r>
            <a:endParaRPr sz="12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rgbClr val="999999"/>
              </a:solidFill>
              <a:latin typeface="DM Sans"/>
              <a:ea typeface="DM Sans"/>
              <a:cs typeface="DM Sans"/>
              <a:sym typeface="DM Sans"/>
            </a:endParaRPr>
          </a:p>
        </p:txBody>
      </p:sp>
      <p:sp>
        <p:nvSpPr>
          <p:cNvPr id="1091" name="Google Shape;1091;p153"/>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Datathon</a:t>
            </a:r>
            <a:endParaRPr b="1" sz="4000">
              <a:solidFill>
                <a:schemeClr val="dk1"/>
              </a:solidFill>
              <a:latin typeface="DM Sans"/>
              <a:ea typeface="DM Sans"/>
              <a:cs typeface="DM Sans"/>
              <a:sym typeface="DM Sans"/>
            </a:endParaRPr>
          </a:p>
        </p:txBody>
      </p:sp>
      <p:sp>
        <p:nvSpPr>
          <p:cNvPr id="1097" name="Google Shape;1097;p15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28 - Parte II</a:t>
            </a:r>
            <a:endParaRPr sz="160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grpSp>
        <p:nvGrpSpPr>
          <p:cNvPr id="1102" name="Google Shape;1102;p155"/>
          <p:cNvGrpSpPr/>
          <p:nvPr/>
        </p:nvGrpSpPr>
        <p:grpSpPr>
          <a:xfrm>
            <a:off x="4202551" y="905623"/>
            <a:ext cx="738900" cy="738900"/>
            <a:chOff x="7208351" y="2467173"/>
            <a:chExt cx="738900" cy="738900"/>
          </a:xfrm>
        </p:grpSpPr>
        <p:sp>
          <p:nvSpPr>
            <p:cNvPr id="1103" name="Google Shape;1103;p15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4" name="Google Shape;1104;p15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105" name="Google Shape;1105;p155"/>
          <p:cNvSpPr txBox="1"/>
          <p:nvPr/>
        </p:nvSpPr>
        <p:spPr>
          <a:xfrm>
            <a:off x="471775" y="1648200"/>
            <a:ext cx="80085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3800">
                <a:solidFill>
                  <a:schemeClr val="dk1"/>
                </a:solidFill>
                <a:latin typeface="DM Sans"/>
                <a:ea typeface="DM Sans"/>
                <a:cs typeface="DM Sans"/>
                <a:sym typeface="DM Sans"/>
              </a:rPr>
              <a:t>Entrenamiento y optimización de Modelos de Machine Learning</a:t>
            </a:r>
            <a:endParaRPr b="1" i="0" sz="3800" u="none" cap="none" strike="noStrike">
              <a:solidFill>
                <a:schemeClr val="dk1"/>
              </a:solidFill>
              <a:latin typeface="DM Sans"/>
              <a:ea typeface="DM Sans"/>
              <a:cs typeface="DM Sans"/>
              <a:sym typeface="DM Sans"/>
            </a:endParaRPr>
          </a:p>
        </p:txBody>
      </p:sp>
      <p:sp>
        <p:nvSpPr>
          <p:cNvPr id="1106" name="Google Shape;1106;p155"/>
          <p:cNvSpPr txBox="1"/>
          <p:nvPr/>
        </p:nvSpPr>
        <p:spPr>
          <a:xfrm>
            <a:off x="452550" y="2885700"/>
            <a:ext cx="82389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419" sz="1600">
                <a:solidFill>
                  <a:srgbClr val="999999"/>
                </a:solidFill>
                <a:latin typeface="DM Sans"/>
                <a:ea typeface="DM Sans"/>
                <a:cs typeface="DM Sans"/>
                <a:sym typeface="DM Sans"/>
              </a:rPr>
              <a:t>Deberás entregar tu </a:t>
            </a:r>
            <a:r>
              <a:rPr b="1" lang="es-419" sz="1600">
                <a:solidFill>
                  <a:srgbClr val="999999"/>
                </a:solidFill>
                <a:latin typeface="DM Sans"/>
                <a:ea typeface="DM Sans"/>
                <a:cs typeface="DM Sans"/>
                <a:sym typeface="DM Sans"/>
              </a:rPr>
              <a:t>Proyecto Final. </a:t>
            </a:r>
            <a:r>
              <a:rPr lang="es-419" sz="1600">
                <a:solidFill>
                  <a:srgbClr val="999999"/>
                </a:solidFill>
                <a:latin typeface="DM Sans"/>
                <a:ea typeface="DM Sans"/>
                <a:cs typeface="DM Sans"/>
                <a:sym typeface="DM Sans"/>
              </a:rPr>
              <a:t>Entrenarás y optimizarás diversos modelos de machine learning para resolver una problemática específica, detectada en la instancia de entrega anterior. El objetivo es que puedas utilizar modelos de ML para resolver el problema de una industria o negocio</a:t>
            </a:r>
            <a:endParaRPr i="0" sz="1600" u="none" cap="none" strike="noStrike">
              <a:solidFill>
                <a:srgbClr val="9E9E9E"/>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3"/>
          <p:cNvSpPr/>
          <p:nvPr/>
        </p:nvSpPr>
        <p:spPr>
          <a:xfrm>
            <a:off x="693250" y="1372425"/>
            <a:ext cx="7767300" cy="33015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3"/>
          <p:cNvSpPr txBox="1"/>
          <p:nvPr/>
        </p:nvSpPr>
        <p:spPr>
          <a:xfrm>
            <a:off x="3971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TABLERO DE CLASES</a:t>
            </a:r>
            <a:endParaRPr>
              <a:latin typeface="DM Sans"/>
              <a:ea typeface="DM Sans"/>
              <a:cs typeface="DM Sans"/>
              <a:sym typeface="DM Sans"/>
            </a:endParaRPr>
          </a:p>
        </p:txBody>
      </p:sp>
      <p:graphicFrame>
        <p:nvGraphicFramePr>
          <p:cNvPr id="369" name="Google Shape;369;p93"/>
          <p:cNvGraphicFramePr/>
          <p:nvPr/>
        </p:nvGraphicFramePr>
        <p:xfrm>
          <a:off x="744488" y="1418200"/>
          <a:ext cx="3000000" cy="3000000"/>
        </p:xfrm>
        <a:graphic>
          <a:graphicData uri="http://schemas.openxmlformats.org/drawingml/2006/table">
            <a:tbl>
              <a:tblPr>
                <a:noFill/>
                <a:tableStyleId>{61B797CC-A3DA-4EDD-B4DD-C0BAA9DA031E}</a:tableStyleId>
              </a:tblPr>
              <a:tblGrid>
                <a:gridCol w="1913750"/>
                <a:gridCol w="1913750"/>
                <a:gridCol w="1913750"/>
                <a:gridCol w="1913750"/>
              </a:tblGrid>
              <a:tr h="1106625">
                <a:tc>
                  <a:txBody>
                    <a:bodyPr/>
                    <a:lstStyle/>
                    <a:p>
                      <a:pPr indent="0" lvl="0" marL="0" rtl="0" algn="ctr">
                        <a:spcBef>
                          <a:spcPts val="0"/>
                        </a:spcBef>
                        <a:spcAft>
                          <a:spcPts val="0"/>
                        </a:spcAft>
                        <a:buClr>
                          <a:schemeClr val="dk1"/>
                        </a:buClr>
                        <a:buSzPts val="1100"/>
                        <a:buFont typeface="Arial"/>
                        <a:buNone/>
                      </a:pPr>
                      <a:r>
                        <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13</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Fundamentos de bases de datos &amp; Lenguaje Estructurado de consulta SQL (parte I)</a:t>
                      </a:r>
                      <a:endParaRPr b="1" sz="9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14</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Lenguaje Estructurado de consulta SQL  (parte II) &amp; Data Acquisition II</a:t>
                      </a:r>
                      <a:endParaRPr b="1" sz="9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15</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Data Wrangling I y Data Wrangling II</a:t>
                      </a:r>
                      <a:endParaRPr b="1" sz="950">
                        <a:solidFill>
                          <a:schemeClr val="dk1"/>
                        </a:solidFill>
                        <a:latin typeface="DM Sans"/>
                        <a:ea typeface="DM Sans"/>
                        <a:cs typeface="DM Sans"/>
                        <a:sym typeface="DM Sans"/>
                      </a:endParaRPr>
                    </a:p>
                    <a:p>
                      <a:pPr indent="0" lvl="0" marL="0" rtl="0" algn="l">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16</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Workshop: Limpieza de Data + Exploratory Data Analysis</a:t>
                      </a:r>
                      <a:endParaRPr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976550">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17</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Introducción a la visualización de datos + Visualizaciones efectivas y Data Storytelling</a:t>
                      </a:r>
                      <a:endParaRPr b="1"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s-419" sz="950">
                          <a:solidFill>
                            <a:schemeClr val="dk1"/>
                          </a:solidFill>
                          <a:latin typeface="DM Sans"/>
                          <a:ea typeface="DM Sans"/>
                          <a:cs typeface="DM Sans"/>
                          <a:sym typeface="DM Sans"/>
                        </a:rPr>
                        <a:t>Clase 18</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GIS y datos espaciales + Análisis univariado y gráficos</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19</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Análisis bivariado + Análisis multivariado</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20</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Workshop: Revisión de pares + En foco: selección de mejora de modelos</a:t>
                      </a:r>
                      <a:endParaRPr b="1"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r>
              <a:tr h="1088650">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21</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Introducción al Machine Learning + Algoritmos de clasificación</a:t>
                      </a:r>
                      <a:endParaRPr b="1" sz="9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22</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Algoritmos de clasificación y regresión + Algoritmos de agrupación I</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s-419" sz="950">
                          <a:solidFill>
                            <a:schemeClr val="dk1"/>
                          </a:solidFill>
                          <a:latin typeface="DM Sans"/>
                          <a:ea typeface="DM Sans"/>
                          <a:cs typeface="DM Sans"/>
                          <a:sym typeface="DM Sans"/>
                        </a:rPr>
                        <a:t>Clase 23</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Algoritmos de agrupación II + Selección del algoritmo y entrenamiento del modelo 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24</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Selección del algoritmo y entrenamiento del modelo II + Validación de modelos - métricas</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grpSp>
        <p:nvGrpSpPr>
          <p:cNvPr id="370" name="Google Shape;370;p93"/>
          <p:cNvGrpSpPr/>
          <p:nvPr/>
        </p:nvGrpSpPr>
        <p:grpSpPr>
          <a:xfrm>
            <a:off x="1508338" y="3179325"/>
            <a:ext cx="238812" cy="238812"/>
            <a:chOff x="3137108" y="2467173"/>
            <a:chExt cx="738900" cy="738900"/>
          </a:xfrm>
        </p:grpSpPr>
        <p:sp>
          <p:nvSpPr>
            <p:cNvPr id="371" name="Google Shape;371;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73" name="Google Shape;373;p93"/>
          <p:cNvGrpSpPr/>
          <p:nvPr/>
        </p:nvGrpSpPr>
        <p:grpSpPr>
          <a:xfrm>
            <a:off x="3463538" y="2166500"/>
            <a:ext cx="238812" cy="238812"/>
            <a:chOff x="3137108" y="2467173"/>
            <a:chExt cx="738900" cy="738900"/>
          </a:xfrm>
        </p:grpSpPr>
        <p:sp>
          <p:nvSpPr>
            <p:cNvPr id="374" name="Google Shape;374;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76" name="Google Shape;376;p93"/>
          <p:cNvGrpSpPr/>
          <p:nvPr/>
        </p:nvGrpSpPr>
        <p:grpSpPr>
          <a:xfrm>
            <a:off x="5427751" y="2166500"/>
            <a:ext cx="238812" cy="238812"/>
            <a:chOff x="3137108" y="2467173"/>
            <a:chExt cx="738900" cy="738900"/>
          </a:xfrm>
        </p:grpSpPr>
        <p:sp>
          <p:nvSpPr>
            <p:cNvPr id="377" name="Google Shape;377;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79" name="Google Shape;379;p93"/>
          <p:cNvGrpSpPr/>
          <p:nvPr/>
        </p:nvGrpSpPr>
        <p:grpSpPr>
          <a:xfrm>
            <a:off x="5427751" y="3117825"/>
            <a:ext cx="238812" cy="238812"/>
            <a:chOff x="3137108" y="2467173"/>
            <a:chExt cx="738900" cy="738900"/>
          </a:xfrm>
        </p:grpSpPr>
        <p:sp>
          <p:nvSpPr>
            <p:cNvPr id="380" name="Google Shape;380;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82" name="Google Shape;382;p93"/>
          <p:cNvGrpSpPr/>
          <p:nvPr/>
        </p:nvGrpSpPr>
        <p:grpSpPr>
          <a:xfrm>
            <a:off x="7332222" y="3179313"/>
            <a:ext cx="238812" cy="238812"/>
            <a:chOff x="7208351" y="2467173"/>
            <a:chExt cx="738900" cy="738900"/>
          </a:xfrm>
        </p:grpSpPr>
        <p:sp>
          <p:nvSpPr>
            <p:cNvPr id="383" name="Google Shape;383;p9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93"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385" name="Google Shape;385;p93"/>
          <p:cNvGrpSpPr/>
          <p:nvPr/>
        </p:nvGrpSpPr>
        <p:grpSpPr>
          <a:xfrm>
            <a:off x="3463538" y="4263375"/>
            <a:ext cx="238812" cy="238812"/>
            <a:chOff x="3137108" y="2467173"/>
            <a:chExt cx="738900" cy="738900"/>
          </a:xfrm>
        </p:grpSpPr>
        <p:sp>
          <p:nvSpPr>
            <p:cNvPr id="386" name="Google Shape;386;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88" name="Google Shape;388;p93"/>
          <p:cNvGrpSpPr/>
          <p:nvPr/>
        </p:nvGrpSpPr>
        <p:grpSpPr>
          <a:xfrm>
            <a:off x="5427751" y="4263375"/>
            <a:ext cx="238812" cy="238812"/>
            <a:chOff x="3137108" y="2467173"/>
            <a:chExt cx="738900" cy="738900"/>
          </a:xfrm>
        </p:grpSpPr>
        <p:sp>
          <p:nvSpPr>
            <p:cNvPr id="389" name="Google Shape;389;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91" name="Google Shape;391;p93"/>
          <p:cNvGrpSpPr/>
          <p:nvPr/>
        </p:nvGrpSpPr>
        <p:grpSpPr>
          <a:xfrm>
            <a:off x="7332213" y="4298925"/>
            <a:ext cx="238812" cy="238812"/>
            <a:chOff x="3137108" y="2467173"/>
            <a:chExt cx="738900" cy="738900"/>
          </a:xfrm>
        </p:grpSpPr>
        <p:sp>
          <p:nvSpPr>
            <p:cNvPr id="392" name="Google Shape;392;p9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9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grpSp>
        <p:nvGrpSpPr>
          <p:cNvPr id="1111" name="Google Shape;1111;p156"/>
          <p:cNvGrpSpPr/>
          <p:nvPr/>
        </p:nvGrpSpPr>
        <p:grpSpPr>
          <a:xfrm>
            <a:off x="457359" y="468298"/>
            <a:ext cx="431074" cy="431074"/>
            <a:chOff x="7208351" y="2467173"/>
            <a:chExt cx="738900" cy="738900"/>
          </a:xfrm>
        </p:grpSpPr>
        <p:sp>
          <p:nvSpPr>
            <p:cNvPr id="1112" name="Google Shape;1112;p15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3" name="Google Shape;1113;p15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114" name="Google Shape;1114;p156"/>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3000" u="none" cap="none" strike="noStrike">
                <a:solidFill>
                  <a:schemeClr val="dk1"/>
                </a:solidFill>
                <a:latin typeface="DM Sans"/>
                <a:ea typeface="DM Sans"/>
                <a:cs typeface="DM Sans"/>
                <a:sym typeface="DM Sans"/>
              </a:rPr>
              <a:t>Entre</a:t>
            </a:r>
            <a:r>
              <a:rPr b="1" lang="es-419"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1115" name="Google Shape;1115;p15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116" name="Google Shape;1116;p15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1117" name="Google Shape;1117;p15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56"/>
          <p:cNvSpPr txBox="1"/>
          <p:nvPr/>
        </p:nvSpPr>
        <p:spPr>
          <a:xfrm>
            <a:off x="457350" y="1749900"/>
            <a:ext cx="7956900" cy="228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Utilizar modelos de Machine Learning para resolver un problema de una industria o negocio</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Retomar el trabajo realizado en la segunda pre entrega, sumando el trabajo con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Modelar la situación como un problema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Entrenar modelos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ingeniería de atributos y normalización/estandarización de variables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Seleccionar el modelo con mejor performance</a:t>
            </a:r>
            <a:endParaRPr sz="1350">
              <a:solidFill>
                <a:srgbClr val="999999"/>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grpSp>
        <p:nvGrpSpPr>
          <p:cNvPr id="1123" name="Google Shape;1123;p157"/>
          <p:cNvGrpSpPr/>
          <p:nvPr/>
        </p:nvGrpSpPr>
        <p:grpSpPr>
          <a:xfrm>
            <a:off x="457359" y="468298"/>
            <a:ext cx="431074" cy="431074"/>
            <a:chOff x="7208351" y="2467173"/>
            <a:chExt cx="738900" cy="738900"/>
          </a:xfrm>
        </p:grpSpPr>
        <p:sp>
          <p:nvSpPr>
            <p:cNvPr id="1124" name="Google Shape;1124;p15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5" name="Google Shape;1125;p15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1126" name="Google Shape;1126;p1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127" name="Google Shape;1127;p15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1128" name="Google Shape;1128;p157"/>
          <p:cNvSpPr txBox="1"/>
          <p:nvPr/>
        </p:nvSpPr>
        <p:spPr>
          <a:xfrm>
            <a:off x="457350" y="1749900"/>
            <a:ext cx="7956900" cy="250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Requisitos base</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0" i="0" lang="es-419" sz="1000" u="none" cap="none" strike="noStrike">
                <a:solidFill>
                  <a:srgbClr val="999999"/>
                </a:solidFill>
                <a:latin typeface="DM Sans"/>
                <a:ea typeface="DM Sans"/>
                <a:cs typeface="DM Sans"/>
                <a:sym typeface="DM Sans"/>
              </a:rPr>
              <a:t>Un Notebook (Colab o Jupyter) que debe contener:</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Abstracto con motivación y audiencia:  </a:t>
            </a:r>
            <a:r>
              <a:rPr b="0" i="0" lang="es-419" sz="1000" u="none" cap="none" strike="noStrike">
                <a:solidFill>
                  <a:srgbClr val="999999"/>
                </a:solidFill>
                <a:latin typeface="DM Sans"/>
                <a:ea typeface="DM Sans"/>
                <a:cs typeface="DM Sans"/>
                <a:sym typeface="DM Sans"/>
              </a:rPr>
              <a:t>Descripción de alto nivel de lo que motiva a analizar los datos elegidos y audiencia que se podría beneficiar de este análisis.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Preguntas/Problema que buscamos resolver:</a:t>
            </a:r>
            <a:r>
              <a:rPr b="0" i="0" lang="es-419" sz="1000" u="none" cap="none" strike="noStrike">
                <a:solidFill>
                  <a:srgbClr val="999999"/>
                </a:solidFill>
                <a:latin typeface="DM Sans"/>
                <a:ea typeface="DM Sans"/>
                <a:cs typeface="DM Sans"/>
                <a:sym typeface="DM Sans"/>
              </a:rPr>
              <a:t> Si bien puede haber más de una problemática a resolver, la problemática principal debe encuadrarse como un problema de clasificación o regresión.</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Breve Análisis Exploratorio de Datos (EDA): </a:t>
            </a:r>
            <a:r>
              <a:rPr b="0" i="0" lang="es-419" sz="1000" u="none" cap="none" strike="noStrike">
                <a:solidFill>
                  <a:srgbClr val="999999"/>
                </a:solidFill>
                <a:latin typeface="DM Sans"/>
                <a:ea typeface="DM Sans"/>
                <a:cs typeface="DM Sans"/>
                <a:sym typeface="DM Sans"/>
              </a:rPr>
              <a:t>Análisis descriptivo de los datos mediante visualizaciones y herramientas estadísticas, análisis de valores faltantes.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Ingeniería de atributos: </a:t>
            </a:r>
            <a:r>
              <a:rPr b="0" i="0" lang="es-419" sz="1000" u="none" cap="none" strike="noStrike">
                <a:solidFill>
                  <a:srgbClr val="999999"/>
                </a:solidFill>
                <a:latin typeface="DM Sans"/>
                <a:ea typeface="DM Sans"/>
                <a:cs typeface="DM Sans"/>
                <a:sym typeface="DM Sans"/>
              </a:rPr>
              <a:t>Creación de nuevas variables, transformación de variables existentes (i.e normalización de variables, encoding,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Entrenamiento y Testeo: </a:t>
            </a:r>
            <a:r>
              <a:rPr b="0" i="0" lang="es-419" sz="1000" u="none" cap="none" strike="noStrike">
                <a:solidFill>
                  <a:srgbClr val="999999"/>
                </a:solidFill>
                <a:latin typeface="DM Sans"/>
                <a:ea typeface="DM Sans"/>
                <a:cs typeface="DM Sans"/>
                <a:sym typeface="DM Sans"/>
              </a:rPr>
              <a:t>Entrenamiento y testeo de al menos 2 modelos distintos de Machine Learning utilizando algún método de validación cruzada.</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Optimización: </a:t>
            </a:r>
            <a:r>
              <a:rPr b="0" i="0" lang="es-419" sz="1000" u="none" cap="none" strike="noStrike">
                <a:solidFill>
                  <a:srgbClr val="999999"/>
                </a:solidFill>
                <a:latin typeface="DM Sans"/>
                <a:ea typeface="DM Sans"/>
                <a:cs typeface="DM Sans"/>
                <a:sym typeface="DM Sans"/>
              </a:rPr>
              <a:t>Utilizar alguna técnica de optimización de hiperparámetros (e.g gridsearch, randomizedsearch,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419" sz="1000" u="none" cap="none" strike="noStrike">
                <a:solidFill>
                  <a:srgbClr val="999999"/>
                </a:solidFill>
                <a:latin typeface="DM Sans"/>
                <a:ea typeface="DM Sans"/>
                <a:cs typeface="DM Sans"/>
                <a:sym typeface="DM Sans"/>
              </a:rPr>
              <a:t>Selección de modelos:</a:t>
            </a:r>
            <a:r>
              <a:rPr b="0" i="0" lang="es-419" sz="1000" u="none" cap="none" strike="noStrike">
                <a:solidFill>
                  <a:srgbClr val="999999"/>
                </a:solidFill>
                <a:latin typeface="DM Sans"/>
                <a:ea typeface="DM Sans"/>
                <a:cs typeface="DM Sans"/>
                <a:sym typeface="DM Sans"/>
              </a:rPr>
              <a:t> utilizar las métricas apropiadas para la selección del mejor modelo (e.g AUC, MSE, etc.)</a:t>
            </a:r>
            <a:endParaRPr b="0" i="0" sz="1350" u="none" cap="none" strike="noStrike">
              <a:solidFill>
                <a:srgbClr val="999999"/>
              </a:solidFill>
              <a:latin typeface="DM Sans"/>
              <a:ea typeface="DM Sans"/>
              <a:cs typeface="DM Sans"/>
              <a:sym typeface="DM Sans"/>
            </a:endParaRPr>
          </a:p>
        </p:txBody>
      </p:sp>
      <p:sp>
        <p:nvSpPr>
          <p:cNvPr id="1129" name="Google Shape;1129;p15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57"/>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3000" u="none" cap="none" strike="noStrike">
                <a:solidFill>
                  <a:schemeClr val="dk1"/>
                </a:solidFill>
                <a:latin typeface="DM Sans"/>
                <a:ea typeface="DM Sans"/>
                <a:cs typeface="DM Sans"/>
                <a:sym typeface="DM Sans"/>
              </a:rPr>
              <a:t>Entre</a:t>
            </a:r>
            <a:r>
              <a:rPr b="1" lang="es-419"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grpSp>
        <p:nvGrpSpPr>
          <p:cNvPr id="1135" name="Google Shape;1135;p158"/>
          <p:cNvGrpSpPr/>
          <p:nvPr/>
        </p:nvGrpSpPr>
        <p:grpSpPr>
          <a:xfrm>
            <a:off x="457359" y="468298"/>
            <a:ext cx="431074" cy="431074"/>
            <a:chOff x="7208351" y="2467173"/>
            <a:chExt cx="738900" cy="738900"/>
          </a:xfrm>
        </p:grpSpPr>
        <p:sp>
          <p:nvSpPr>
            <p:cNvPr id="1136" name="Google Shape;1136;p15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7" name="Google Shape;1137;p15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138" name="Google Shape;1138;p158"/>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3000" u="none" cap="none" strike="noStrike">
                <a:solidFill>
                  <a:schemeClr val="dk1"/>
                </a:solidFill>
                <a:latin typeface="DM Sans"/>
                <a:ea typeface="DM Sans"/>
                <a:cs typeface="DM Sans"/>
                <a:sym typeface="DM Sans"/>
              </a:rPr>
              <a:t>Entre</a:t>
            </a:r>
            <a:r>
              <a:rPr b="1" lang="es-419"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1139" name="Google Shape;1139;p1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140" name="Google Shape;1140;p1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1141" name="Google Shape;1141;p158"/>
          <p:cNvSpPr txBox="1"/>
          <p:nvPr/>
        </p:nvSpPr>
        <p:spPr>
          <a:xfrm>
            <a:off x="457350" y="1749900"/>
            <a:ext cx="7956900" cy="154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Piezas sugeridas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1" i="0" lang="es-419" sz="1000" u="none" cap="none" strike="noStrike">
                <a:solidFill>
                  <a:srgbClr val="999999"/>
                </a:solidFill>
                <a:latin typeface="DM Sans"/>
                <a:ea typeface="DM Sans"/>
                <a:cs typeface="DM Sans"/>
                <a:sym typeface="DM Sans"/>
              </a:rPr>
              <a:t>Librerías:</a:t>
            </a:r>
            <a:endParaRPr b="1" i="0" sz="100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200"/>
              <a:buFont typeface="Arial"/>
              <a:buNone/>
            </a:pPr>
            <a:r>
              <a:rPr i="0" lang="es-419" sz="1200" u="none" cap="none" strike="noStrike">
                <a:solidFill>
                  <a:srgbClr val="999999"/>
                </a:solidFill>
                <a:latin typeface="DM Sans"/>
                <a:ea typeface="DM Sans"/>
                <a:cs typeface="DM Sans"/>
                <a:sym typeface="DM Sans"/>
              </a:rPr>
              <a:t>numpy - pandas - matplotlib - sklearn - xgboost - shap</a:t>
            </a:r>
            <a:endParaRPr i="0" sz="1200" u="none" cap="none" strike="noStrike">
              <a:solidFill>
                <a:srgbClr val="999999"/>
              </a:solidFill>
              <a:latin typeface="DM Sans"/>
              <a:ea typeface="DM Sans"/>
              <a:cs typeface="DM Sans"/>
              <a:sym typeface="DM Sans"/>
            </a:endParaRPr>
          </a:p>
          <a:p>
            <a:pPr indent="-314325" lvl="0" marL="457200" marR="0" rtl="0" algn="l">
              <a:lnSpc>
                <a:spcPct val="100000"/>
              </a:lnSpc>
              <a:spcBef>
                <a:spcPts val="800"/>
              </a:spcBef>
              <a:spcAft>
                <a:spcPts val="0"/>
              </a:spcAft>
              <a:buClr>
                <a:srgbClr val="EF89D2"/>
              </a:buClr>
              <a:buSzPts val="1350"/>
              <a:buFont typeface="DM Sans"/>
              <a:buChar char="✓"/>
            </a:pPr>
            <a:r>
              <a:rPr b="1" i="0" lang="es-419" sz="1000" u="none" cap="none" strike="noStrike">
                <a:solidFill>
                  <a:srgbClr val="999999"/>
                </a:solidFill>
                <a:latin typeface="DM Sans"/>
                <a:ea typeface="DM Sans"/>
                <a:cs typeface="DM Sans"/>
                <a:sym typeface="DM Sans"/>
              </a:rPr>
              <a:t>Claridad de código:</a:t>
            </a:r>
            <a:endParaRPr b="1" i="0" sz="100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200"/>
              <a:buFont typeface="Arial"/>
              <a:buNone/>
            </a:pPr>
            <a:r>
              <a:rPr i="0" lang="es-419" sz="1200" u="none" cap="none" strike="noStrike">
                <a:solidFill>
                  <a:srgbClr val="999999"/>
                </a:solidFill>
                <a:latin typeface="DM Sans"/>
                <a:ea typeface="DM Sans"/>
                <a:cs typeface="DM Sans"/>
                <a:sym typeface="DM Sans"/>
              </a:rPr>
              <a:t>Estructura - Markdown - Comentarios</a:t>
            </a:r>
            <a:endParaRPr i="0" sz="1200" u="none" cap="none" strike="noStrike">
              <a:solidFill>
                <a:srgbClr val="999999"/>
              </a:solidFill>
              <a:latin typeface="DM Sans"/>
              <a:ea typeface="DM Sans"/>
              <a:cs typeface="DM Sans"/>
              <a:sym typeface="DM Sans"/>
            </a:endParaRPr>
          </a:p>
        </p:txBody>
      </p:sp>
      <p:sp>
        <p:nvSpPr>
          <p:cNvPr id="1142" name="Google Shape;1142;p15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58"/>
          <p:cNvSpPr txBox="1"/>
          <p:nvPr/>
        </p:nvSpPr>
        <p:spPr>
          <a:xfrm>
            <a:off x="501450" y="3355788"/>
            <a:ext cx="7956900" cy="121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solidFill>
                  <a:schemeClr val="dk1"/>
                </a:solidFill>
                <a:latin typeface="DM Sans"/>
                <a:ea typeface="DM Sans"/>
                <a:cs typeface="DM Sans"/>
                <a:sym typeface="DM Sans"/>
              </a:rPr>
              <a:t>Modelo de Proyecto final</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419" sz="1250" u="sng">
                <a:solidFill>
                  <a:schemeClr val="accent5"/>
                </a:solidFill>
                <a:latin typeface="DM Sans"/>
                <a:ea typeface="DM Sans"/>
                <a:cs typeface="DM Sans"/>
                <a:sym typeface="DM Sans"/>
                <a:hlinkClick r:id="rId5">
                  <a:extLst>
                    <a:ext uri="{A12FA001-AC4F-418D-AE19-62706E023703}">
                      <ahyp:hlinkClr val="tx"/>
                    </a:ext>
                  </a:extLst>
                </a:hlinkClick>
              </a:rPr>
              <a:t>Ensemble Models</a:t>
            </a:r>
            <a:endParaRPr b="1" sz="1250">
              <a:latin typeface="DM Sans"/>
              <a:ea typeface="DM Sans"/>
              <a:cs typeface="DM Sans"/>
              <a:sym typeface="DM Sans"/>
            </a:endParaRPr>
          </a:p>
          <a:p>
            <a:pPr indent="0" lvl="0" marL="0" rtl="0" algn="l">
              <a:spcBef>
                <a:spcPts val="800"/>
              </a:spcBef>
              <a:spcAft>
                <a:spcPts val="0"/>
              </a:spcAft>
              <a:buNone/>
            </a:pPr>
            <a:r>
              <a:rPr b="1" lang="es-419"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chemeClr val="accent4"/>
              </a:buClr>
              <a:buSzPts val="1250"/>
              <a:buFont typeface="DM Sans"/>
              <a:buChar char="✓"/>
            </a:pPr>
            <a:r>
              <a:rPr lang="es-419" sz="1250" u="sng">
                <a:solidFill>
                  <a:schemeClr val="accent5"/>
                </a:solidFill>
                <a:latin typeface="DM Sans"/>
                <a:ea typeface="DM Sans"/>
                <a:cs typeface="DM Sans"/>
                <a:sym typeface="DM Sans"/>
                <a:hlinkClick r:id="rId6">
                  <a:extLst>
                    <a:ext uri="{A12FA001-AC4F-418D-AE19-62706E023703}">
                      <ahyp:hlinkClr val="tx"/>
                    </a:ext>
                  </a:extLst>
                </a:hlinkClick>
              </a:rPr>
              <a:t>¡Click aquí!</a:t>
            </a:r>
            <a:endParaRPr b="1" sz="1250">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9"/>
          <p:cNvSpPr txBox="1"/>
          <p:nvPr/>
        </p:nvSpPr>
        <p:spPr>
          <a:xfrm>
            <a:off x="479775" y="1392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Llegar hasta aquí se traduce en esfuerzo, sudor, dedicación, trabajo, lágrimas, coraje y más, así que </a:t>
            </a:r>
            <a:r>
              <a:rPr b="1" lang="es-419" sz="1350">
                <a:latin typeface="DM Sans"/>
                <a:ea typeface="DM Sans"/>
                <a:cs typeface="DM Sans"/>
                <a:sym typeface="DM Sans"/>
              </a:rPr>
              <a:t>FELICITACIONES </a:t>
            </a:r>
            <a:r>
              <a:rPr lang="es-419" sz="1350">
                <a:latin typeface="DM Sans"/>
                <a:ea typeface="DM Sans"/>
                <a:cs typeface="DM Sans"/>
                <a:sym typeface="DM Sans"/>
              </a:rPr>
              <a:t>por haber dado el 100% de ti en toda la cursada.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Esto no termina acá porque recuerden que </a:t>
            </a:r>
            <a:r>
              <a:rPr b="1" lang="es-419" sz="1350">
                <a:latin typeface="DM Sans"/>
                <a:ea typeface="DM Sans"/>
                <a:cs typeface="DM Sans"/>
                <a:sym typeface="DM Sans"/>
              </a:rPr>
              <a:t>cuentan con 20 días corridos para la entrega del  Proyecto Final</a:t>
            </a:r>
            <a:r>
              <a:rPr lang="es-419" sz="1350">
                <a:latin typeface="DM Sans"/>
                <a:ea typeface="DM Sans"/>
                <a:cs typeface="DM Sans"/>
                <a:sym typeface="DM Sans"/>
              </a:rPr>
              <a:t>, el cual estamos seguros de que quedará impecable.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Celebramos que ya estén coderizados y que vayan a donde vayan, ¡tendrán éxito! Que sigan alcanzando todo lo que se propongan </a:t>
            </a:r>
            <a:r>
              <a:rPr lang="es-419" sz="1350">
                <a:solidFill>
                  <a:srgbClr val="4D5156"/>
                </a:solidFill>
                <a:highlight>
                  <a:srgbClr val="FFFFFF"/>
                </a:highlight>
              </a:rPr>
              <a:t>🚀</a:t>
            </a:r>
            <a:endParaRPr sz="1350">
              <a:latin typeface="DM Sans"/>
              <a:ea typeface="DM Sans"/>
              <a:cs typeface="DM Sans"/>
              <a:sym typeface="DM Sans"/>
            </a:endParaRPr>
          </a:p>
        </p:txBody>
      </p:sp>
      <p:pic>
        <p:nvPicPr>
          <p:cNvPr id="1149" name="Google Shape;1149;p159"/>
          <p:cNvPicPr preferRelativeResize="0"/>
          <p:nvPr/>
        </p:nvPicPr>
        <p:blipFill>
          <a:blip r:embed="rId3">
            <a:alphaModFix/>
          </a:blip>
          <a:stretch>
            <a:fillRect/>
          </a:stretch>
        </p:blipFill>
        <p:spPr>
          <a:xfrm>
            <a:off x="5742475" y="1146775"/>
            <a:ext cx="2923975" cy="2923952"/>
          </a:xfrm>
          <a:prstGeom prst="rect">
            <a:avLst/>
          </a:prstGeom>
          <a:noFill/>
          <a:ln>
            <a:noFill/>
          </a:ln>
        </p:spPr>
      </p:pic>
      <p:sp>
        <p:nvSpPr>
          <p:cNvPr id="1150" name="Google Shape;1150;p159"/>
          <p:cNvSpPr txBox="1"/>
          <p:nvPr/>
        </p:nvSpPr>
        <p:spPr>
          <a:xfrm>
            <a:off x="457725" y="450000"/>
            <a:ext cx="477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Para finalizar…</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94"/>
          <p:cNvSpPr/>
          <p:nvPr/>
        </p:nvSpPr>
        <p:spPr>
          <a:xfrm>
            <a:off x="700700" y="1714500"/>
            <a:ext cx="7745100" cy="12375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4"/>
          <p:cNvSpPr txBox="1"/>
          <p:nvPr/>
        </p:nvSpPr>
        <p:spPr>
          <a:xfrm>
            <a:off x="3971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TABLERO DE CLASES</a:t>
            </a:r>
            <a:endParaRPr>
              <a:latin typeface="DM Sans"/>
              <a:ea typeface="DM Sans"/>
              <a:cs typeface="DM Sans"/>
              <a:sym typeface="DM Sans"/>
            </a:endParaRPr>
          </a:p>
        </p:txBody>
      </p:sp>
      <p:graphicFrame>
        <p:nvGraphicFramePr>
          <p:cNvPr id="400" name="Google Shape;400;p94"/>
          <p:cNvGraphicFramePr/>
          <p:nvPr/>
        </p:nvGraphicFramePr>
        <p:xfrm>
          <a:off x="744488" y="1779330"/>
          <a:ext cx="3000000" cy="3000000"/>
        </p:xfrm>
        <a:graphic>
          <a:graphicData uri="http://schemas.openxmlformats.org/drawingml/2006/table">
            <a:tbl>
              <a:tblPr>
                <a:noFill/>
                <a:tableStyleId>{61B797CC-A3DA-4EDD-B4DD-C0BAA9DA031E}</a:tableStyleId>
              </a:tblPr>
              <a:tblGrid>
                <a:gridCol w="1913750"/>
                <a:gridCol w="1913750"/>
                <a:gridCol w="1913750"/>
                <a:gridCol w="1913750"/>
              </a:tblGrid>
              <a:tr h="1127725">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25</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Mejora de modelos de Machine Learning I y II</a:t>
                      </a:r>
                      <a:endParaRPr b="1" sz="9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26</a:t>
                      </a:r>
                      <a:endParaRPr b="1" sz="950">
                        <a:solidFill>
                          <a:schemeClr val="dk1"/>
                        </a:solidFill>
                        <a:latin typeface="DM Sans"/>
                        <a:ea typeface="DM Sans"/>
                        <a:cs typeface="DM Sans"/>
                        <a:sym typeface="DM Sans"/>
                      </a:endParaRPr>
                    </a:p>
                    <a:p>
                      <a:pPr indent="0" lvl="0" marL="0" rtl="0" algn="ctr">
                        <a:spcBef>
                          <a:spcPts val="0"/>
                        </a:spcBef>
                        <a:spcAft>
                          <a:spcPts val="0"/>
                        </a:spcAft>
                        <a:buNone/>
                      </a:pPr>
                      <a:r>
                        <a:rPr lang="es-419" sz="950">
                          <a:solidFill>
                            <a:schemeClr val="dk1"/>
                          </a:solidFill>
                          <a:latin typeface="DM Sans"/>
                          <a:ea typeface="DM Sans"/>
                          <a:cs typeface="DM Sans"/>
                          <a:sym typeface="DM Sans"/>
                        </a:rPr>
                        <a:t>Modelos de Ensamble y Boosting Models + Despliegue de modelos de MLOps</a:t>
                      </a:r>
                      <a:endParaRPr b="1" sz="9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27</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Introducción a Deep Learning &amp; Introducción al procesamiento de Lenguaje Natural I</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ctr">
                        <a:spcBef>
                          <a:spcPts val="0"/>
                        </a:spcBef>
                        <a:spcAft>
                          <a:spcPts val="0"/>
                        </a:spcAft>
                        <a:buClr>
                          <a:schemeClr val="dk1"/>
                        </a:buClr>
                        <a:buSzPts val="1100"/>
                        <a:buFont typeface="Arial"/>
                        <a:buNone/>
                      </a:pPr>
                      <a:r>
                        <a:rPr b="1" lang="es-419" sz="950">
                          <a:solidFill>
                            <a:schemeClr val="dk1"/>
                          </a:solidFill>
                          <a:latin typeface="DM Sans"/>
                          <a:ea typeface="DM Sans"/>
                          <a:cs typeface="DM Sans"/>
                          <a:sym typeface="DM Sans"/>
                        </a:rPr>
                        <a:t>Clase 28</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419" sz="950">
                          <a:solidFill>
                            <a:schemeClr val="dk1"/>
                          </a:solidFill>
                          <a:latin typeface="DM Sans"/>
                          <a:ea typeface="DM Sans"/>
                          <a:cs typeface="DM Sans"/>
                          <a:sym typeface="DM Sans"/>
                        </a:rPr>
                        <a:t>Introducción a Deep Learning &amp; Introducción al procesamiento de Lenguaje Natural II + Datathon</a:t>
                      </a:r>
                      <a:endParaRPr b="1" sz="95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9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grpSp>
        <p:nvGrpSpPr>
          <p:cNvPr id="401" name="Google Shape;401;p94"/>
          <p:cNvGrpSpPr/>
          <p:nvPr/>
        </p:nvGrpSpPr>
        <p:grpSpPr>
          <a:xfrm>
            <a:off x="7369809" y="2668238"/>
            <a:ext cx="238812" cy="238812"/>
            <a:chOff x="7208351" y="2467173"/>
            <a:chExt cx="738900" cy="738900"/>
          </a:xfrm>
        </p:grpSpPr>
        <p:sp>
          <p:nvSpPr>
            <p:cNvPr id="402" name="Google Shape;402;p9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9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95"/>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Programación con Arrays: Introducción a Numpy</a:t>
            </a:r>
            <a:endParaRPr b="1" sz="4000">
              <a:solidFill>
                <a:schemeClr val="dk1"/>
              </a:solidFill>
              <a:latin typeface="DM Sans"/>
              <a:ea typeface="DM Sans"/>
              <a:cs typeface="DM Sans"/>
              <a:sym typeface="DM Sans"/>
            </a:endParaRPr>
          </a:p>
        </p:txBody>
      </p:sp>
      <p:sp>
        <p:nvSpPr>
          <p:cNvPr id="409" name="Google Shape;409;p9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3 - Parte II</a:t>
            </a:r>
            <a:endParaRPr sz="16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